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sldIdLst>
    <p:sldId id="256" r:id="rId2"/>
    <p:sldId id="298" r:id="rId3"/>
    <p:sldId id="257" r:id="rId4"/>
    <p:sldId id="258" r:id="rId5"/>
    <p:sldId id="259" r:id="rId6"/>
    <p:sldId id="260" r:id="rId7"/>
    <p:sldId id="261" r:id="rId8"/>
    <p:sldId id="262"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7" r:id="rId40"/>
    <p:sldId id="295" r:id="rId41"/>
    <p:sldId id="296"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05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D8B4E8DC-E032-4374-9C5B-C0D1B950F61A}" type="datetimeFigureOut">
              <a:rPr lang="en-US" smtClean="0"/>
              <a:pPr/>
              <a:t>7/21/2009</a:t>
            </a:fld>
            <a:endParaRPr lang="en-CA" dirty="0"/>
          </a:p>
        </p:txBody>
      </p:sp>
      <p:sp>
        <p:nvSpPr>
          <p:cNvPr id="17" name="Footer Placeholder 16"/>
          <p:cNvSpPr>
            <a:spLocks noGrp="1"/>
          </p:cNvSpPr>
          <p:nvPr>
            <p:ph type="ftr" sz="quarter" idx="11"/>
          </p:nvPr>
        </p:nvSpPr>
        <p:spPr/>
        <p:txBody>
          <a:bodyPr/>
          <a:lstStyle/>
          <a:p>
            <a:endParaRPr lang="en-CA" dirty="0"/>
          </a:p>
        </p:txBody>
      </p:sp>
      <p:sp>
        <p:nvSpPr>
          <p:cNvPr id="29" name="Slide Number Placeholder 28"/>
          <p:cNvSpPr>
            <a:spLocks noGrp="1"/>
          </p:cNvSpPr>
          <p:nvPr>
            <p:ph type="sldNum" sz="quarter" idx="12"/>
          </p:nvPr>
        </p:nvSpPr>
        <p:spPr/>
        <p:txBody>
          <a:bodyPr/>
          <a:lstStyle/>
          <a:p>
            <a:fld id="{CAEC5816-B711-4863-B88F-7948DA1C2F7A}" type="slidenum">
              <a:rPr lang="en-CA" smtClean="0"/>
              <a:pPr/>
              <a:t>‹#›</a:t>
            </a:fld>
            <a:endParaRPr lang="en-CA"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8B4E8DC-E032-4374-9C5B-C0D1B950F61A}" type="datetimeFigureOut">
              <a:rPr lang="en-US" smtClean="0"/>
              <a:pPr/>
              <a:t>7/21/2009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CAEC5816-B711-4863-B88F-7948DA1C2F7A}" type="slidenum">
              <a:rPr lang="en-CA" smtClean="0"/>
              <a:pPr/>
              <a:t>‹#›</a:t>
            </a:fld>
            <a:endParaRPr lang="en-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8B4E8DC-E032-4374-9C5B-C0D1B950F61A}" type="datetimeFigureOut">
              <a:rPr lang="en-US" smtClean="0"/>
              <a:pPr/>
              <a:t>7/21/2009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CAEC5816-B711-4863-B88F-7948DA1C2F7A}" type="slidenum">
              <a:rPr lang="en-CA" smtClean="0"/>
              <a:pPr/>
              <a:t>‹#›</a:t>
            </a:fld>
            <a:endParaRPr lang="en-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8B4E8DC-E032-4374-9C5B-C0D1B950F61A}" type="datetimeFigureOut">
              <a:rPr lang="en-US" smtClean="0"/>
              <a:pPr/>
              <a:t>7/21/2009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CAEC5816-B711-4863-B88F-7948DA1C2F7A}" type="slidenum">
              <a:rPr lang="en-CA" smtClean="0"/>
              <a:pPr/>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8B4E8DC-E032-4374-9C5B-C0D1B950F61A}" type="datetimeFigureOut">
              <a:rPr lang="en-US" smtClean="0"/>
              <a:pPr/>
              <a:t>7/21/2009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a:xfrm>
            <a:off x="7924800" y="6416675"/>
            <a:ext cx="762000" cy="365125"/>
          </a:xfrm>
        </p:spPr>
        <p:txBody>
          <a:bodyPr/>
          <a:lstStyle/>
          <a:p>
            <a:fld id="{CAEC5816-B711-4863-B88F-7948DA1C2F7A}" type="slidenum">
              <a:rPr lang="en-CA" smtClean="0"/>
              <a:pPr/>
              <a:t>‹#›</a:t>
            </a:fld>
            <a:endParaRPr lang="en-C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8B4E8DC-E032-4374-9C5B-C0D1B950F61A}" type="datetimeFigureOut">
              <a:rPr lang="en-US" smtClean="0"/>
              <a:pPr/>
              <a:t>7/21/2009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CAEC5816-B711-4863-B88F-7948DA1C2F7A}" type="slidenum">
              <a:rPr lang="en-CA" smtClean="0"/>
              <a:pPr/>
              <a:t>‹#›</a:t>
            </a:fld>
            <a:endParaRPr lang="en-C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8B4E8DC-E032-4374-9C5B-C0D1B950F61A}" type="datetimeFigureOut">
              <a:rPr lang="en-US" smtClean="0"/>
              <a:pPr/>
              <a:t>7/21/2009</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CAEC5816-B711-4863-B88F-7948DA1C2F7A}" type="slidenum">
              <a:rPr lang="en-CA" smtClean="0"/>
              <a:pPr/>
              <a:t>‹#›</a:t>
            </a:fld>
            <a:endParaRPr lang="en-C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8B4E8DC-E032-4374-9C5B-C0D1B950F61A}" type="datetimeFigureOut">
              <a:rPr lang="en-US" smtClean="0"/>
              <a:pPr/>
              <a:t>7/21/2009</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CAEC5816-B711-4863-B88F-7948DA1C2F7A}" type="slidenum">
              <a:rPr lang="en-CA" smtClean="0"/>
              <a:pPr/>
              <a:t>‹#›</a:t>
            </a:fld>
            <a:endParaRPr lang="en-C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B4E8DC-E032-4374-9C5B-C0D1B950F61A}" type="datetimeFigureOut">
              <a:rPr lang="en-US" smtClean="0"/>
              <a:pPr/>
              <a:t>7/21/2009</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CAEC5816-B711-4863-B88F-7948DA1C2F7A}" type="slidenum">
              <a:rPr lang="en-CA" smtClean="0"/>
              <a:pPr/>
              <a:t>‹#›</a:t>
            </a:fld>
            <a:endParaRPr lang="en-C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8B4E8DC-E032-4374-9C5B-C0D1B950F61A}" type="datetimeFigureOut">
              <a:rPr lang="en-US" smtClean="0"/>
              <a:pPr/>
              <a:t>7/21/2009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CAEC5816-B711-4863-B88F-7948DA1C2F7A}" type="slidenum">
              <a:rPr lang="en-CA" smtClean="0"/>
              <a:pPr/>
              <a:t>‹#›</a:t>
            </a:fld>
            <a:endParaRPr lang="en-C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8B4E8DC-E032-4374-9C5B-C0D1B950F61A}" type="datetimeFigureOut">
              <a:rPr lang="en-US" smtClean="0"/>
              <a:pPr/>
              <a:t>7/21/2009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CAEC5816-B711-4863-B88F-7948DA1C2F7A}" type="slidenum">
              <a:rPr lang="en-CA" smtClean="0"/>
              <a:pPr/>
              <a:t>‹#›</a:t>
            </a:fld>
            <a:endParaRPr lang="en-C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D8B4E8DC-E032-4374-9C5B-C0D1B950F61A}" type="datetimeFigureOut">
              <a:rPr lang="en-US" smtClean="0"/>
              <a:pPr/>
              <a:t>7/21/2009</a:t>
            </a:fld>
            <a:endParaRPr lang="en-CA"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CA"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AEC5816-B711-4863-B88F-7948DA1C2F7A}" type="slidenum">
              <a:rPr lang="en-CA" smtClean="0"/>
              <a:pPr/>
              <a:t>‹#›</a:t>
            </a:fld>
            <a:endParaRPr lang="en-CA" dirty="0"/>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sil.org/lingualinks/literacy/referencematerials/GlossaryOfLiteracyTerms/WhatIsAnalysis.htm"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en.wikipedia.org/wiki/English_phonemes"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www.colorincolorado.org/educators/content/oral" TargetMode="External"/><Relationship Id="rId7" Type="http://schemas.openxmlformats.org/officeDocument/2006/relationships/hyperlink" Target="http://www.everythingesl.net/inservices/pre_producti_silent_period_93415.php" TargetMode="External"/><Relationship Id="rId2" Type="http://schemas.openxmlformats.org/officeDocument/2006/relationships/hyperlink" Target="http://www.improve-reading-skills.com/reading_decoding_skills.htm" TargetMode="External"/><Relationship Id="rId1" Type="http://schemas.openxmlformats.org/officeDocument/2006/relationships/slideLayout" Target="../slideLayouts/slideLayout2.xml"/><Relationship Id="rId6" Type="http://schemas.openxmlformats.org/officeDocument/2006/relationships/hyperlink" Target="http://www.thecenterlibrary.org/cwis/cwisdocs/pdfs/phonics.pdf" TargetMode="External"/><Relationship Id="rId5" Type="http://schemas.openxmlformats.org/officeDocument/2006/relationships/hyperlink" Target="http://www.decs.sa.gov.au/curric/files/links/Strategies1.doc" TargetMode="External"/><Relationship Id="rId4" Type="http://schemas.openxmlformats.org/officeDocument/2006/relationships/hyperlink" Target="http://www.alliance.brown.edu/tdl/elemlit/orallanguage.shtml" TargetMode="External"/></Relationships>
</file>

<file path=ppt/slides/_rels/slide41.xml.rels><?xml version="1.0" encoding="UTF-8" standalone="yes"?>
<Relationships xmlns="http://schemas.openxmlformats.org/package/2006/relationships"><Relationship Id="rId3" Type="http://schemas.openxmlformats.org/officeDocument/2006/relationships/hyperlink" Target="http://esl-materials.suite101.com/article.cfm/how_to_teach_reading_strategies" TargetMode="External"/><Relationship Id="rId2" Type="http://schemas.openxmlformats.org/officeDocument/2006/relationships/hyperlink" Target="http://en.wikipedia.org/wiki/Phonics" TargetMode="External"/><Relationship Id="rId1" Type="http://schemas.openxmlformats.org/officeDocument/2006/relationships/slideLayout" Target="../slideLayouts/slideLayout2.xml"/><Relationship Id="rId6" Type="http://schemas.openxmlformats.org/officeDocument/2006/relationships/hyperlink" Target="http://www.balancedreading.com/decoding.html" TargetMode="External"/><Relationship Id="rId5" Type="http://schemas.openxmlformats.org/officeDocument/2006/relationships/hyperlink" Target="http://www.learning-journal.com/" TargetMode="External"/><Relationship Id="rId4" Type="http://schemas.openxmlformats.org/officeDocument/2006/relationships/hyperlink" Target="http://books.google.ca/books?id=9L8J0kiVUMUC&amp;pg=PA10&amp;lpg=PA10&amp;dq=teaching+eginning+ESL+students+phonemic+awareness&amp;source=bl&amp;ots=o0oGsTYohY&amp;sig=DjFmELdBkGZ2RLcRbvjeIy7Pw&amp;hl=en&amp;ei=7bhjSsZgxYa2B_C55PYP&amp;sa=X&amp;oi=book_result&amp;ct=result&amp;resnum=10"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Literacy Instruction</a:t>
            </a:r>
            <a:endParaRPr lang="en-CA" dirty="0"/>
          </a:p>
        </p:txBody>
      </p:sp>
      <p:sp>
        <p:nvSpPr>
          <p:cNvPr id="3" name="Subtitle 2"/>
          <p:cNvSpPr>
            <a:spLocks noGrp="1"/>
          </p:cNvSpPr>
          <p:nvPr>
            <p:ph type="subTitle" idx="1"/>
          </p:nvPr>
        </p:nvSpPr>
        <p:spPr/>
        <p:txBody>
          <a:bodyPr/>
          <a:lstStyle/>
          <a:p>
            <a:r>
              <a:rPr lang="en-CA" dirty="0" smtClean="0"/>
              <a:t>By: </a:t>
            </a:r>
            <a:r>
              <a:rPr lang="en-CA" dirty="0" smtClean="0"/>
              <a:t>Amanda Brown </a:t>
            </a:r>
            <a:r>
              <a:rPr lang="en-CA" dirty="0" smtClean="0"/>
              <a:t>&amp; Brittany </a:t>
            </a:r>
            <a:r>
              <a:rPr lang="en-CA" dirty="0" smtClean="0"/>
              <a:t>Wagner</a:t>
            </a:r>
            <a:endParaRPr lang="en-C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t>Total Physical Response (TPR)</a:t>
            </a:r>
          </a:p>
        </p:txBody>
      </p:sp>
      <p:sp>
        <p:nvSpPr>
          <p:cNvPr id="3" name="Content Placeholder 2"/>
          <p:cNvSpPr>
            <a:spLocks noGrp="1"/>
          </p:cNvSpPr>
          <p:nvPr>
            <p:ph idx="1"/>
          </p:nvPr>
        </p:nvSpPr>
        <p:spPr/>
        <p:txBody>
          <a:bodyPr>
            <a:normAutofit/>
          </a:bodyPr>
          <a:lstStyle/>
          <a:p>
            <a:pPr lvl="0"/>
            <a:r>
              <a:rPr lang="en-CA" dirty="0" smtClean="0"/>
              <a:t>Greatly </a:t>
            </a:r>
            <a:r>
              <a:rPr lang="en-CA" dirty="0"/>
              <a:t>multiply the language input and output that can be handled by beginning English language learners </a:t>
            </a:r>
          </a:p>
          <a:p>
            <a:pPr lvl="0"/>
            <a:r>
              <a:rPr lang="en-CA" dirty="0"/>
              <a:t>Elicit whole-body responses when new words or phrases are introduced</a:t>
            </a:r>
          </a:p>
          <a:p>
            <a:pPr lvl="0"/>
            <a:r>
              <a:rPr lang="en-CA" dirty="0"/>
              <a:t>Teachers can develop quick scripts that provide ELLs and other students with the vocabulary and/or classroom behaviours related to everyday situations</a:t>
            </a:r>
          </a:p>
          <a:p>
            <a:endParaRPr lang="en-C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Total Physical Response (TPR)</a:t>
            </a:r>
            <a:endParaRPr lang="en-CA" dirty="0"/>
          </a:p>
        </p:txBody>
      </p:sp>
      <p:sp>
        <p:nvSpPr>
          <p:cNvPr id="3" name="Content Placeholder 2"/>
          <p:cNvSpPr>
            <a:spLocks noGrp="1"/>
          </p:cNvSpPr>
          <p:nvPr>
            <p:ph idx="1"/>
          </p:nvPr>
        </p:nvSpPr>
        <p:spPr/>
        <p:txBody>
          <a:bodyPr/>
          <a:lstStyle/>
          <a:p>
            <a:pPr lvl="0"/>
            <a:r>
              <a:rPr lang="en-CA" dirty="0" smtClean="0"/>
              <a:t>Activities </a:t>
            </a:r>
            <a:r>
              <a:rPr lang="en-CA" dirty="0"/>
              <a:t>help students adjust to school and understand the behaviours required and the instructions they will hear</a:t>
            </a:r>
          </a:p>
          <a:p>
            <a:pPr lvl="0"/>
            <a:r>
              <a:rPr lang="en-AU" dirty="0"/>
              <a:t>This will help them in mainstream classrooms, in the halls, during lunchtime, during fire drills, on field trips, and in everyday life activities</a:t>
            </a:r>
            <a:r>
              <a:rPr lang="en-AU" dirty="0" smtClean="0"/>
              <a:t>.</a:t>
            </a:r>
          </a:p>
          <a:p>
            <a:pPr lvl="0"/>
            <a:endParaRPr lang="en-AU" dirty="0" smtClean="0"/>
          </a:p>
          <a:p>
            <a:pPr lvl="0">
              <a:buNone/>
            </a:pPr>
            <a:r>
              <a:rPr lang="en-AU" dirty="0" smtClean="0"/>
              <a:t>(Colorin, C., 2007)</a:t>
            </a:r>
            <a:endParaRPr lang="en-C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How to Use TPR: Classroom Strategies (seven step process)</a:t>
            </a:r>
            <a:r>
              <a:rPr lang="en-CA" dirty="0"/>
              <a:t/>
            </a:r>
            <a:br>
              <a:rPr lang="en-CA" dirty="0"/>
            </a:br>
            <a:endParaRPr lang="en-CA" dirty="0"/>
          </a:p>
        </p:txBody>
      </p:sp>
      <p:sp>
        <p:nvSpPr>
          <p:cNvPr id="3" name="Content Placeholder 2"/>
          <p:cNvSpPr>
            <a:spLocks noGrp="1"/>
          </p:cNvSpPr>
          <p:nvPr>
            <p:ph idx="1"/>
          </p:nvPr>
        </p:nvSpPr>
        <p:spPr/>
        <p:txBody>
          <a:bodyPr>
            <a:normAutofit lnSpcReduction="10000"/>
          </a:bodyPr>
          <a:lstStyle/>
          <a:p>
            <a:pPr lvl="0">
              <a:buNone/>
            </a:pPr>
            <a:r>
              <a:rPr lang="en-AU" dirty="0" smtClean="0"/>
              <a:t>1. Introduction</a:t>
            </a:r>
            <a:endParaRPr lang="en-CA" dirty="0"/>
          </a:p>
          <a:p>
            <a:r>
              <a:rPr lang="en-AU" dirty="0"/>
              <a:t>The teacher introduces a situation in which students follow a set of commands using actions</a:t>
            </a:r>
            <a:endParaRPr lang="en-CA" dirty="0"/>
          </a:p>
          <a:p>
            <a:pPr lvl="0">
              <a:buNone/>
            </a:pPr>
            <a:r>
              <a:rPr lang="en-AU" dirty="0" smtClean="0"/>
              <a:t>2. Demonstration</a:t>
            </a:r>
            <a:endParaRPr lang="en-CA" dirty="0"/>
          </a:p>
          <a:p>
            <a:r>
              <a:rPr lang="en-AU" dirty="0"/>
              <a:t>The teacher demonstrates or asks a student to demonstrate this series of actions</a:t>
            </a:r>
            <a:endParaRPr lang="en-CA" dirty="0"/>
          </a:p>
          <a:p>
            <a:pPr>
              <a:buNone/>
            </a:pPr>
            <a:r>
              <a:rPr lang="en-AU" dirty="0"/>
              <a:t> </a:t>
            </a:r>
            <a:r>
              <a:rPr lang="en-AU" dirty="0" smtClean="0"/>
              <a:t>3. Group </a:t>
            </a:r>
            <a:r>
              <a:rPr lang="en-AU" dirty="0"/>
              <a:t>Action</a:t>
            </a:r>
            <a:endParaRPr lang="en-CA" dirty="0"/>
          </a:p>
          <a:p>
            <a:r>
              <a:rPr lang="en-AU" dirty="0"/>
              <a:t>The class acts out the series while the teacher gives the commands</a:t>
            </a:r>
            <a:endParaRPr lang="en-C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How to Use TPR: Classroom Strategies (seven step process)</a:t>
            </a:r>
            <a:endParaRPr lang="en-CA" dirty="0"/>
          </a:p>
        </p:txBody>
      </p:sp>
      <p:sp>
        <p:nvSpPr>
          <p:cNvPr id="3" name="Content Placeholder 2"/>
          <p:cNvSpPr>
            <a:spLocks noGrp="1"/>
          </p:cNvSpPr>
          <p:nvPr>
            <p:ph idx="1"/>
          </p:nvPr>
        </p:nvSpPr>
        <p:spPr/>
        <p:txBody>
          <a:bodyPr>
            <a:normAutofit fontScale="92500" lnSpcReduction="10000"/>
          </a:bodyPr>
          <a:lstStyle/>
          <a:p>
            <a:pPr lvl="0">
              <a:buNone/>
            </a:pPr>
            <a:r>
              <a:rPr lang="en-AU" dirty="0" smtClean="0"/>
              <a:t>4. Written </a:t>
            </a:r>
            <a:r>
              <a:rPr lang="en-AU" dirty="0"/>
              <a:t>Copy</a:t>
            </a:r>
            <a:endParaRPr lang="en-CA" dirty="0"/>
          </a:p>
          <a:p>
            <a:r>
              <a:rPr lang="en-AU" dirty="0"/>
              <a:t>Write the series on the chalkboard or chart paper so that students can make connections between oral and written words while they read and copy</a:t>
            </a:r>
            <a:endParaRPr lang="en-CA" dirty="0"/>
          </a:p>
          <a:p>
            <a:pPr>
              <a:buNone/>
            </a:pPr>
            <a:r>
              <a:rPr lang="en-AU" dirty="0"/>
              <a:t> </a:t>
            </a:r>
            <a:endParaRPr lang="en-CA" dirty="0"/>
          </a:p>
          <a:p>
            <a:pPr lvl="0">
              <a:buNone/>
            </a:pPr>
            <a:r>
              <a:rPr lang="en-AU" dirty="0" smtClean="0"/>
              <a:t>5. Oral </a:t>
            </a:r>
            <a:r>
              <a:rPr lang="en-AU" dirty="0"/>
              <a:t>Repetitions and Questions</a:t>
            </a:r>
            <a:endParaRPr lang="en-CA" dirty="0"/>
          </a:p>
          <a:p>
            <a:r>
              <a:rPr lang="en-AU" dirty="0"/>
              <a:t>After students have made a written copy, they repeat each line after the teacher, taking care with difficult words. They ask questions for clarification, and the teacher points out grammatical features</a:t>
            </a:r>
            <a:endParaRPr lang="en-C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How to Use TPR: Classroom Strategies (seven step process)</a:t>
            </a:r>
            <a:endParaRPr lang="en-CA" dirty="0"/>
          </a:p>
        </p:txBody>
      </p:sp>
      <p:sp>
        <p:nvSpPr>
          <p:cNvPr id="3" name="Content Placeholder 2"/>
          <p:cNvSpPr>
            <a:spLocks noGrp="1"/>
          </p:cNvSpPr>
          <p:nvPr>
            <p:ph idx="1"/>
          </p:nvPr>
        </p:nvSpPr>
        <p:spPr/>
        <p:txBody>
          <a:bodyPr/>
          <a:lstStyle/>
          <a:p>
            <a:pPr lvl="0">
              <a:buNone/>
            </a:pPr>
            <a:r>
              <a:rPr lang="en-AU" dirty="0" smtClean="0"/>
              <a:t>6. Student </a:t>
            </a:r>
            <a:r>
              <a:rPr lang="en-AU" dirty="0"/>
              <a:t>Demonstration</a:t>
            </a:r>
            <a:endParaRPr lang="en-CA" dirty="0"/>
          </a:p>
          <a:p>
            <a:r>
              <a:rPr lang="en-AU" dirty="0"/>
              <a:t>Students can also take turns playing the roles of the reader of the series and the performer of the actions</a:t>
            </a:r>
            <a:endParaRPr lang="en-CA" dirty="0"/>
          </a:p>
          <a:p>
            <a:pPr>
              <a:buNone/>
            </a:pPr>
            <a:r>
              <a:rPr lang="en-AU" dirty="0"/>
              <a:t> </a:t>
            </a:r>
            <a:r>
              <a:rPr lang="en-AU" dirty="0" smtClean="0"/>
              <a:t>7. Partner </a:t>
            </a:r>
            <a:r>
              <a:rPr lang="en-AU" dirty="0"/>
              <a:t>Activities</a:t>
            </a:r>
            <a:endParaRPr lang="en-CA" dirty="0"/>
          </a:p>
          <a:p>
            <a:r>
              <a:rPr lang="en-AU" dirty="0"/>
              <a:t>Students work in pairs or teams of four to tell or read the </a:t>
            </a:r>
            <a:r>
              <a:rPr lang="en-AU" dirty="0" smtClean="0"/>
              <a:t>series</a:t>
            </a:r>
          </a:p>
          <a:p>
            <a:endParaRPr lang="en-AU" dirty="0" smtClean="0"/>
          </a:p>
          <a:p>
            <a:pPr>
              <a:buNone/>
            </a:pPr>
            <a:r>
              <a:rPr lang="en-AU" dirty="0" smtClean="0"/>
              <a:t>(Colorin, C.,2007)</a:t>
            </a:r>
            <a:endParaRPr lang="en-C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Other Strategies...</a:t>
            </a:r>
            <a:r>
              <a:rPr lang="en-CA" dirty="0"/>
              <a:t/>
            </a:r>
            <a:br>
              <a:rPr lang="en-CA" dirty="0"/>
            </a:br>
            <a:endParaRPr lang="en-CA" dirty="0"/>
          </a:p>
        </p:txBody>
      </p:sp>
      <p:sp>
        <p:nvSpPr>
          <p:cNvPr id="3" name="Content Placeholder 2"/>
          <p:cNvSpPr>
            <a:spLocks noGrp="1"/>
          </p:cNvSpPr>
          <p:nvPr>
            <p:ph idx="1"/>
          </p:nvPr>
        </p:nvSpPr>
        <p:spPr/>
        <p:txBody>
          <a:bodyPr>
            <a:normAutofit/>
          </a:bodyPr>
          <a:lstStyle/>
          <a:p>
            <a:r>
              <a:rPr lang="en-CA" b="1" dirty="0"/>
              <a:t>Teachers include listening as an integral part of reading and writing </a:t>
            </a:r>
            <a:r>
              <a:rPr lang="en-CA" b="1" dirty="0" smtClean="0"/>
              <a:t>instruction </a:t>
            </a:r>
            <a:endParaRPr lang="en-CA" dirty="0"/>
          </a:p>
          <a:p>
            <a:pPr>
              <a:buFont typeface="Wingdings" pitchFamily="2" charset="2"/>
              <a:buChar char="v"/>
            </a:pPr>
            <a:r>
              <a:rPr lang="en-CA" dirty="0" smtClean="0"/>
              <a:t>	Teachers</a:t>
            </a:r>
            <a:r>
              <a:rPr lang="en-CA" dirty="0"/>
              <a:t>' talk is a primary source of information and language input for </a:t>
            </a:r>
            <a:r>
              <a:rPr lang="en-CA" dirty="0" smtClean="0"/>
              <a:t>ELLs</a:t>
            </a:r>
          </a:p>
          <a:p>
            <a:endParaRPr lang="en-CA" dirty="0"/>
          </a:p>
          <a:p>
            <a:r>
              <a:rPr lang="en-CA" b="1" dirty="0"/>
              <a:t>Teachers employ a variety of effective strategies that involve students as active and engaged </a:t>
            </a:r>
            <a:r>
              <a:rPr lang="en-CA" b="1" dirty="0" smtClean="0"/>
              <a:t>listeners</a:t>
            </a:r>
            <a:endParaRPr lang="en-C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Other Strategies...</a:t>
            </a:r>
            <a:endParaRPr lang="en-CA" dirty="0"/>
          </a:p>
        </p:txBody>
      </p:sp>
      <p:sp>
        <p:nvSpPr>
          <p:cNvPr id="3" name="Content Placeholder 2"/>
          <p:cNvSpPr>
            <a:spLocks noGrp="1"/>
          </p:cNvSpPr>
          <p:nvPr>
            <p:ph idx="1"/>
          </p:nvPr>
        </p:nvSpPr>
        <p:spPr/>
        <p:txBody>
          <a:bodyPr/>
          <a:lstStyle/>
          <a:p>
            <a:r>
              <a:rPr lang="en-CA" b="1" dirty="0"/>
              <a:t>Teachers guide students to identify literary elements as they read aloud, listen to, and discuss books together</a:t>
            </a:r>
            <a:endParaRPr lang="en-CA" dirty="0"/>
          </a:p>
          <a:p>
            <a:pPr>
              <a:buFont typeface="Wingdings" pitchFamily="2" charset="2"/>
              <a:buChar char="v"/>
            </a:pPr>
            <a:r>
              <a:rPr lang="en-CA" dirty="0" smtClean="0"/>
              <a:t>	Beginning </a:t>
            </a:r>
            <a:r>
              <a:rPr lang="en-CA" dirty="0"/>
              <a:t>English language learners (ELLs) and first-time readers need to have literary elements explained, reviewed, and restated.</a:t>
            </a:r>
          </a:p>
          <a:p>
            <a:endParaRPr lang="en-C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Other Strategies...</a:t>
            </a:r>
            <a:endParaRPr lang="en-CA" dirty="0"/>
          </a:p>
        </p:txBody>
      </p:sp>
      <p:sp>
        <p:nvSpPr>
          <p:cNvPr id="3" name="Content Placeholder 2"/>
          <p:cNvSpPr>
            <a:spLocks noGrp="1"/>
          </p:cNvSpPr>
          <p:nvPr>
            <p:ph idx="1"/>
          </p:nvPr>
        </p:nvSpPr>
        <p:spPr/>
        <p:txBody>
          <a:bodyPr>
            <a:normAutofit fontScale="92500"/>
          </a:bodyPr>
          <a:lstStyle/>
          <a:p>
            <a:r>
              <a:rPr lang="en-CA" b="1" dirty="0"/>
              <a:t>Teacher’s help students understand and make connections to their reading through social interactions in which students listen to and build upon each other's responses to the </a:t>
            </a:r>
            <a:r>
              <a:rPr lang="en-CA" b="1" dirty="0" smtClean="0"/>
              <a:t>text </a:t>
            </a:r>
            <a:endParaRPr lang="en-CA" dirty="0"/>
          </a:p>
          <a:p>
            <a:pPr>
              <a:buFont typeface="Wingdings" pitchFamily="2" charset="2"/>
              <a:buChar char="v"/>
            </a:pPr>
            <a:r>
              <a:rPr lang="en-CA" dirty="0" smtClean="0"/>
              <a:t>	Participating </a:t>
            </a:r>
            <a:r>
              <a:rPr lang="en-CA" dirty="0"/>
              <a:t>in literature-based discussions provides English language learners (ELLs) with rich opportunities for learning</a:t>
            </a:r>
          </a:p>
          <a:p>
            <a:pPr>
              <a:buFont typeface="Wingdings" pitchFamily="2" charset="2"/>
              <a:buChar char="v"/>
            </a:pPr>
            <a:r>
              <a:rPr lang="en-CA" dirty="0" smtClean="0"/>
              <a:t>	Effective </a:t>
            </a:r>
            <a:r>
              <a:rPr lang="en-CA" dirty="0"/>
              <a:t>teachers vary reading response activities to include art as another way for ELLs to demonstrate their comprehension and reactions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Other Strategies...</a:t>
            </a:r>
            <a:endParaRPr lang="en-CA" dirty="0"/>
          </a:p>
        </p:txBody>
      </p:sp>
      <p:sp>
        <p:nvSpPr>
          <p:cNvPr id="3" name="Content Placeholder 2"/>
          <p:cNvSpPr>
            <a:spLocks noGrp="1"/>
          </p:cNvSpPr>
          <p:nvPr>
            <p:ph idx="1"/>
          </p:nvPr>
        </p:nvSpPr>
        <p:spPr/>
        <p:txBody>
          <a:bodyPr>
            <a:normAutofit fontScale="92500" lnSpcReduction="20000"/>
          </a:bodyPr>
          <a:lstStyle/>
          <a:p>
            <a:r>
              <a:rPr lang="en-CA" b="1" dirty="0"/>
              <a:t>Teachers provide opportunities for students to discuss insights from their reading with each other. </a:t>
            </a:r>
            <a:endParaRPr lang="en-CA" dirty="0"/>
          </a:p>
          <a:p>
            <a:pPr>
              <a:buFont typeface="Wingdings" pitchFamily="2" charset="2"/>
              <a:buChar char="v"/>
            </a:pPr>
            <a:r>
              <a:rPr lang="en-CA" dirty="0" smtClean="0"/>
              <a:t>	Like </a:t>
            </a:r>
            <a:r>
              <a:rPr lang="en-CA" dirty="0"/>
              <a:t>all students, English language learners (ELLs) benefit from opportunities to participate in book discussions, interacting with teachers and </a:t>
            </a:r>
            <a:r>
              <a:rPr lang="en-CA" dirty="0" smtClean="0"/>
              <a:t>peers   Having </a:t>
            </a:r>
            <a:r>
              <a:rPr lang="en-CA" dirty="0"/>
              <a:t>a student recall or retell a story can help a teacher assess the student's reading comprehension</a:t>
            </a:r>
          </a:p>
          <a:p>
            <a:pPr>
              <a:buFont typeface="Wingdings" pitchFamily="2" charset="2"/>
              <a:buChar char="v"/>
            </a:pPr>
            <a:r>
              <a:rPr lang="en-CA" dirty="0" smtClean="0"/>
              <a:t>	Teachers </a:t>
            </a:r>
            <a:r>
              <a:rPr lang="en-CA" dirty="0"/>
              <a:t>who speak the home languages of ELLs and who wish to assess students' English reading comprehension can use cross-linguistic approaches</a:t>
            </a:r>
          </a:p>
          <a:p>
            <a:endParaRPr lang="en-CA"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Other Strategies...</a:t>
            </a:r>
            <a:endParaRPr lang="en-CA" dirty="0"/>
          </a:p>
        </p:txBody>
      </p:sp>
      <p:sp>
        <p:nvSpPr>
          <p:cNvPr id="3" name="Content Placeholder 2"/>
          <p:cNvSpPr>
            <a:spLocks noGrp="1"/>
          </p:cNvSpPr>
          <p:nvPr>
            <p:ph idx="1"/>
          </p:nvPr>
        </p:nvSpPr>
        <p:spPr/>
        <p:txBody>
          <a:bodyPr>
            <a:normAutofit/>
          </a:bodyPr>
          <a:lstStyle/>
          <a:p>
            <a:r>
              <a:rPr lang="en-CA" b="1" dirty="0"/>
              <a:t>Teachers include daily sharing as an important activity in their classrooms</a:t>
            </a:r>
            <a:endParaRPr lang="en-CA" dirty="0"/>
          </a:p>
          <a:p>
            <a:pPr>
              <a:buFont typeface="Wingdings" pitchFamily="2" charset="2"/>
              <a:buChar char="v"/>
            </a:pPr>
            <a:r>
              <a:rPr lang="en-CA" dirty="0" smtClean="0"/>
              <a:t>	Cultural </a:t>
            </a:r>
            <a:r>
              <a:rPr lang="en-CA" dirty="0"/>
              <a:t>factors influence the style of oral language. People from diverse cultures differ in what they tell and how they tell it</a:t>
            </a:r>
          </a:p>
          <a:p>
            <a:pPr>
              <a:buFont typeface="Wingdings" pitchFamily="2" charset="2"/>
              <a:buChar char="v"/>
            </a:pPr>
            <a:r>
              <a:rPr lang="en-CA" dirty="0" smtClean="0"/>
              <a:t>	It </a:t>
            </a:r>
            <a:r>
              <a:rPr lang="en-CA" dirty="0"/>
              <a:t>is important to understand that limited English proficiency and culturally diverse styles of narration influence how students share stories and experiences in class</a:t>
            </a:r>
          </a:p>
          <a:p>
            <a:endParaRPr lang="en-C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Outline</a:t>
            </a:r>
            <a:endParaRPr lang="en-CA" dirty="0"/>
          </a:p>
        </p:txBody>
      </p:sp>
      <p:sp>
        <p:nvSpPr>
          <p:cNvPr id="3" name="Content Placeholder 2"/>
          <p:cNvSpPr>
            <a:spLocks noGrp="1"/>
          </p:cNvSpPr>
          <p:nvPr>
            <p:ph idx="1"/>
          </p:nvPr>
        </p:nvSpPr>
        <p:spPr/>
        <p:txBody>
          <a:bodyPr>
            <a:normAutofit fontScale="77500" lnSpcReduction="20000"/>
          </a:bodyPr>
          <a:lstStyle/>
          <a:p>
            <a:pPr>
              <a:buNone/>
            </a:pPr>
            <a:r>
              <a:rPr lang="en-CA" dirty="0" smtClean="0"/>
              <a:t>Development of Oral Language</a:t>
            </a:r>
          </a:p>
          <a:p>
            <a:pPr>
              <a:buFont typeface="Wingdings" pitchFamily="2" charset="2"/>
              <a:buChar char="v"/>
            </a:pPr>
            <a:r>
              <a:rPr lang="en-CA" dirty="0" smtClean="0"/>
              <a:t>Oral Communication Skills</a:t>
            </a:r>
          </a:p>
          <a:p>
            <a:pPr>
              <a:buFont typeface="Wingdings" pitchFamily="2" charset="2"/>
              <a:buChar char="v"/>
            </a:pPr>
            <a:r>
              <a:rPr lang="en-CA" dirty="0" smtClean="0"/>
              <a:t>Silent Period</a:t>
            </a:r>
          </a:p>
          <a:p>
            <a:pPr>
              <a:buFont typeface="Wingdings" pitchFamily="2" charset="2"/>
              <a:buChar char="v"/>
            </a:pPr>
            <a:r>
              <a:rPr lang="en-CA" dirty="0" smtClean="0"/>
              <a:t>Speech</a:t>
            </a:r>
          </a:p>
          <a:p>
            <a:pPr>
              <a:buFont typeface="Wingdings" pitchFamily="2" charset="2"/>
              <a:buChar char="v"/>
            </a:pPr>
            <a:r>
              <a:rPr lang="en-CA" dirty="0" smtClean="0"/>
              <a:t>What effective teachers can do</a:t>
            </a:r>
          </a:p>
          <a:p>
            <a:pPr>
              <a:buFont typeface="Wingdings" pitchFamily="2" charset="2"/>
              <a:buChar char="v"/>
            </a:pPr>
            <a:r>
              <a:rPr lang="en-CA" dirty="0" smtClean="0"/>
              <a:t>Things to Consider</a:t>
            </a:r>
          </a:p>
          <a:p>
            <a:pPr>
              <a:buFont typeface="Wingdings" pitchFamily="2" charset="2"/>
              <a:buChar char="v"/>
            </a:pPr>
            <a:r>
              <a:rPr lang="en-CA" dirty="0" smtClean="0"/>
              <a:t>Strategies</a:t>
            </a:r>
          </a:p>
          <a:p>
            <a:pPr>
              <a:buFont typeface="Wingdings" pitchFamily="2" charset="2"/>
              <a:buChar char="v"/>
            </a:pPr>
            <a:endParaRPr lang="en-CA" dirty="0" smtClean="0"/>
          </a:p>
          <a:p>
            <a:pPr>
              <a:buNone/>
            </a:pPr>
            <a:r>
              <a:rPr lang="en-CA" dirty="0" smtClean="0"/>
              <a:t>Development of Literacy Skills</a:t>
            </a:r>
          </a:p>
          <a:p>
            <a:pPr>
              <a:buFont typeface="Wingdings" pitchFamily="2" charset="2"/>
              <a:buChar char="v"/>
            </a:pPr>
            <a:r>
              <a:rPr lang="en-CA" dirty="0" smtClean="0"/>
              <a:t>Decoding skills</a:t>
            </a:r>
          </a:p>
          <a:p>
            <a:pPr>
              <a:buFont typeface="Wingdings" pitchFamily="2" charset="2"/>
              <a:buChar char="v"/>
            </a:pPr>
            <a:r>
              <a:rPr lang="en-CA" dirty="0" smtClean="0"/>
              <a:t>Phonemic Awareness</a:t>
            </a:r>
          </a:p>
          <a:p>
            <a:pPr>
              <a:buFont typeface="Wingdings" pitchFamily="2" charset="2"/>
              <a:buChar char="v"/>
            </a:pPr>
            <a:r>
              <a:rPr lang="en-CA" dirty="0" smtClean="0"/>
              <a:t>Phonics</a:t>
            </a:r>
          </a:p>
          <a:p>
            <a:pPr>
              <a:buFont typeface="Wingdings" pitchFamily="2" charset="2"/>
              <a:buChar char="v"/>
            </a:pPr>
            <a:r>
              <a:rPr lang="en-CA" dirty="0" smtClean="0"/>
              <a:t>Strategies</a:t>
            </a:r>
          </a:p>
          <a:p>
            <a:pPr>
              <a:buFont typeface="Wingdings" pitchFamily="2" charset="2"/>
              <a:buChar char="v"/>
            </a:pPr>
            <a:endParaRPr lang="en-CA" dirty="0" smtClean="0"/>
          </a:p>
          <a:p>
            <a:pPr>
              <a:buFont typeface="Wingdings" pitchFamily="2" charset="2"/>
              <a:buChar char="v"/>
            </a:pPr>
            <a:endParaRPr lang="en-CA" dirty="0" smtClean="0"/>
          </a:p>
          <a:p>
            <a:pPr>
              <a:buNone/>
            </a:pPr>
            <a:endParaRPr lang="en-CA" dirty="0" smtClean="0"/>
          </a:p>
          <a:p>
            <a:pPr>
              <a:buNone/>
            </a:pPr>
            <a:endParaRPr lang="en-CA" dirty="0" smtClean="0"/>
          </a:p>
          <a:p>
            <a:pPr>
              <a:buFont typeface="Wingdings" pitchFamily="2" charset="2"/>
              <a:buChar char="v"/>
            </a:pPr>
            <a:endParaRPr lang="en-C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Other Strategies...</a:t>
            </a:r>
            <a:endParaRPr lang="en-CA" dirty="0"/>
          </a:p>
        </p:txBody>
      </p:sp>
      <p:sp>
        <p:nvSpPr>
          <p:cNvPr id="3" name="Content Placeholder 2"/>
          <p:cNvSpPr>
            <a:spLocks noGrp="1"/>
          </p:cNvSpPr>
          <p:nvPr>
            <p:ph idx="1"/>
          </p:nvPr>
        </p:nvSpPr>
        <p:spPr/>
        <p:txBody>
          <a:bodyPr>
            <a:normAutofit fontScale="92500"/>
          </a:bodyPr>
          <a:lstStyle/>
          <a:p>
            <a:r>
              <a:rPr lang="en-CA" b="1" dirty="0"/>
              <a:t>Teachers model how to verbalize understandings and questions about readings and then provide opportunities for students to practice these comprehension </a:t>
            </a:r>
            <a:r>
              <a:rPr lang="en-CA" b="1" dirty="0" smtClean="0"/>
              <a:t>strategies </a:t>
            </a:r>
            <a:endParaRPr lang="en-CA" dirty="0"/>
          </a:p>
          <a:p>
            <a:pPr>
              <a:buFont typeface="Wingdings" pitchFamily="2" charset="2"/>
              <a:buChar char="v"/>
            </a:pPr>
            <a:r>
              <a:rPr lang="en-CA" dirty="0" smtClean="0"/>
              <a:t>	ELLs </a:t>
            </a:r>
            <a:r>
              <a:rPr lang="en-CA" dirty="0"/>
              <a:t>spend a great part of their time and energy trying to understand the oral and written English that surrounds them. ELLs benefit from learning how to ask themselves and other people questions that focus on finding and clarifying the information they </a:t>
            </a:r>
            <a:r>
              <a:rPr lang="en-CA" dirty="0" smtClean="0"/>
              <a:t>need</a:t>
            </a:r>
          </a:p>
          <a:p>
            <a:pPr>
              <a:buNone/>
            </a:pPr>
            <a:r>
              <a:rPr lang="en-CA" dirty="0" smtClean="0"/>
              <a:t>(Considerations for ELLs.)</a:t>
            </a:r>
            <a:endParaRPr lang="en-CA" dirty="0"/>
          </a:p>
          <a:p>
            <a:endParaRPr lang="en-CA"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What are Decoding Skills?</a:t>
            </a:r>
            <a:br>
              <a:rPr lang="en-CA" dirty="0" smtClean="0"/>
            </a:br>
            <a:endParaRPr lang="en-CA" dirty="0"/>
          </a:p>
        </p:txBody>
      </p:sp>
      <p:sp>
        <p:nvSpPr>
          <p:cNvPr id="3" name="Content Placeholder 2"/>
          <p:cNvSpPr>
            <a:spLocks noGrp="1"/>
          </p:cNvSpPr>
          <p:nvPr>
            <p:ph idx="1"/>
          </p:nvPr>
        </p:nvSpPr>
        <p:spPr/>
        <p:txBody>
          <a:bodyPr/>
          <a:lstStyle/>
          <a:p>
            <a:pPr lvl="0"/>
            <a:r>
              <a:rPr lang="en-CA" dirty="0" smtClean="0"/>
              <a:t>Skills necessary to </a:t>
            </a:r>
            <a:r>
              <a:rPr lang="en-CA" dirty="0" smtClean="0">
                <a:hlinkClick r:id="rId2"/>
              </a:rPr>
              <a:t>analyze</a:t>
            </a:r>
            <a:r>
              <a:rPr lang="en-CA" dirty="0" smtClean="0"/>
              <a:t> and interpret correctly the spoken or graphic symbols of a familiar language i.e. ability to make sense of printed words. </a:t>
            </a:r>
          </a:p>
          <a:p>
            <a:pPr lvl="0"/>
            <a:r>
              <a:rPr lang="en-CA" dirty="0" smtClean="0"/>
              <a:t>Focus on sounding out words</a:t>
            </a:r>
          </a:p>
          <a:p>
            <a:pPr lvl="0"/>
            <a:r>
              <a:rPr lang="en-CA" dirty="0" smtClean="0"/>
              <a:t>To be able to read, children must be able to comprehend language, and they must be able to decode text</a:t>
            </a:r>
          </a:p>
          <a:p>
            <a:pPr>
              <a:buNone/>
            </a:pPr>
            <a:r>
              <a:rPr lang="en-CA" dirty="0" smtClean="0"/>
              <a:t> (Wren, S., 2009)</a:t>
            </a:r>
          </a:p>
          <a:p>
            <a:endParaRPr lang="en-CA"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How Are Decoding Skills Taught?</a:t>
            </a:r>
            <a:br>
              <a:rPr lang="en-CA" dirty="0" smtClean="0"/>
            </a:br>
            <a:endParaRPr lang="en-CA" dirty="0"/>
          </a:p>
        </p:txBody>
      </p:sp>
      <p:sp>
        <p:nvSpPr>
          <p:cNvPr id="3" name="Content Placeholder 2"/>
          <p:cNvSpPr>
            <a:spLocks noGrp="1"/>
          </p:cNvSpPr>
          <p:nvPr>
            <p:ph idx="1"/>
          </p:nvPr>
        </p:nvSpPr>
        <p:spPr/>
        <p:txBody>
          <a:bodyPr/>
          <a:lstStyle/>
          <a:p>
            <a:pPr lvl="0"/>
            <a:r>
              <a:rPr lang="en-CA" dirty="0" smtClean="0"/>
              <a:t>Understand that words have meaning</a:t>
            </a:r>
          </a:p>
          <a:p>
            <a:pPr lvl="0"/>
            <a:r>
              <a:rPr lang="en-CA" dirty="0" smtClean="0"/>
              <a:t>Become familiar with the letters of the alphabet  </a:t>
            </a:r>
          </a:p>
          <a:p>
            <a:pPr lvl="0"/>
            <a:r>
              <a:rPr lang="en-CA" dirty="0" smtClean="0"/>
              <a:t>Understand that spoken words are made up of phonemes </a:t>
            </a:r>
          </a:p>
          <a:p>
            <a:pPr lvl="0"/>
            <a:endParaRPr lang="en-CA" dirty="0" smtClean="0"/>
          </a:p>
          <a:p>
            <a:pPr>
              <a:buNone/>
            </a:pPr>
            <a:r>
              <a:rPr lang="en-CA" dirty="0" smtClean="0"/>
              <a:t>(Wren, S., 2009)</a:t>
            </a:r>
          </a:p>
          <a:p>
            <a:endParaRPr lang="en-CA"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How Do Semantics Affect Decoding Skills?</a:t>
            </a:r>
            <a:br>
              <a:rPr lang="en-CA" dirty="0" smtClean="0"/>
            </a:br>
            <a:endParaRPr lang="en-CA" dirty="0"/>
          </a:p>
        </p:txBody>
      </p:sp>
      <p:sp>
        <p:nvSpPr>
          <p:cNvPr id="3" name="Content Placeholder 2"/>
          <p:cNvSpPr>
            <a:spLocks noGrp="1"/>
          </p:cNvSpPr>
          <p:nvPr>
            <p:ph idx="1"/>
          </p:nvPr>
        </p:nvSpPr>
        <p:spPr/>
        <p:txBody>
          <a:bodyPr/>
          <a:lstStyle/>
          <a:p>
            <a:pPr lvl="0"/>
            <a:r>
              <a:rPr lang="en-CA" dirty="0" smtClean="0"/>
              <a:t>Semantics is the word’s meaning. </a:t>
            </a:r>
          </a:p>
          <a:p>
            <a:pPr lvl="0"/>
            <a:r>
              <a:rPr lang="en-CA" dirty="0" smtClean="0"/>
              <a:t>Directly teaching vocabulary, through the use of pictures, will increase semantic skills.</a:t>
            </a:r>
          </a:p>
          <a:p>
            <a:pPr lvl="0"/>
            <a:r>
              <a:rPr lang="en-CA" dirty="0" smtClean="0"/>
              <a:t>Direct correlation between vocabulary and reading comprehension. </a:t>
            </a:r>
          </a:p>
          <a:p>
            <a:pPr>
              <a:buNone/>
            </a:pPr>
            <a:endParaRPr lang="en-CA" dirty="0" smtClean="0"/>
          </a:p>
          <a:p>
            <a:pPr>
              <a:buNone/>
            </a:pPr>
            <a:r>
              <a:rPr lang="en-CA" dirty="0" smtClean="0"/>
              <a:t>(Bringing Scientific Research to Learning</a:t>
            </a:r>
            <a:r>
              <a:rPr lang="en-CA" i="1" dirty="0" smtClean="0"/>
              <a:t>, </a:t>
            </a:r>
            <a:r>
              <a:rPr lang="en-CA" dirty="0" smtClean="0"/>
              <a:t>2005 – 2007)</a:t>
            </a:r>
          </a:p>
          <a:p>
            <a:endParaRPr lang="en-CA"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 </a:t>
            </a:r>
            <a:br>
              <a:rPr lang="en-CA" dirty="0" smtClean="0"/>
            </a:br>
            <a:r>
              <a:rPr lang="en-CA" dirty="0" smtClean="0"/>
              <a:t>How Does Syntax Relate To Decoding Skills?</a:t>
            </a:r>
            <a:br>
              <a:rPr lang="en-CA" dirty="0" smtClean="0"/>
            </a:br>
            <a:endParaRPr lang="en-CA" dirty="0"/>
          </a:p>
        </p:txBody>
      </p:sp>
      <p:sp>
        <p:nvSpPr>
          <p:cNvPr id="3" name="Content Placeholder 2"/>
          <p:cNvSpPr>
            <a:spLocks noGrp="1"/>
          </p:cNvSpPr>
          <p:nvPr>
            <p:ph idx="1"/>
          </p:nvPr>
        </p:nvSpPr>
        <p:spPr/>
        <p:txBody>
          <a:bodyPr/>
          <a:lstStyle/>
          <a:p>
            <a:pPr lvl="0"/>
            <a:r>
              <a:rPr lang="en-CA" dirty="0" smtClean="0"/>
              <a:t>Function, or part of speech, a word represents.</a:t>
            </a:r>
          </a:p>
          <a:p>
            <a:pPr lvl="0"/>
            <a:r>
              <a:rPr lang="en-CA" dirty="0" smtClean="0"/>
              <a:t>Need to understand the relationships between words</a:t>
            </a:r>
          </a:p>
          <a:p>
            <a:pPr lvl="0"/>
            <a:r>
              <a:rPr lang="en-CA" dirty="0" smtClean="0"/>
              <a:t>After determining the semantic meaning of each word they can comprehend the meaning of the sentence as a whole</a:t>
            </a:r>
          </a:p>
          <a:p>
            <a:pPr>
              <a:buNone/>
            </a:pPr>
            <a:endParaRPr lang="en-CA" dirty="0" smtClean="0"/>
          </a:p>
          <a:p>
            <a:pPr>
              <a:buNone/>
            </a:pPr>
            <a:r>
              <a:rPr lang="en-CA" dirty="0" smtClean="0"/>
              <a:t>(Bringing Scientific Research to Learning</a:t>
            </a:r>
            <a:r>
              <a:rPr lang="en-CA" i="1" dirty="0" smtClean="0"/>
              <a:t>, </a:t>
            </a:r>
            <a:r>
              <a:rPr lang="en-CA" dirty="0" smtClean="0"/>
              <a:t>2005 – 2007)</a:t>
            </a:r>
          </a:p>
          <a:p>
            <a:endParaRPr lang="en-CA"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
            </a:r>
            <a:br>
              <a:rPr lang="en-CA" dirty="0" smtClean="0"/>
            </a:br>
            <a:r>
              <a:rPr lang="en-CA" dirty="0" smtClean="0"/>
              <a:t>How Does Understanding Conceptual Relationships Help With Reading Decoding Skills?</a:t>
            </a:r>
            <a:br>
              <a:rPr lang="en-CA" dirty="0" smtClean="0"/>
            </a:br>
            <a:endParaRPr lang="en-CA" dirty="0"/>
          </a:p>
        </p:txBody>
      </p:sp>
      <p:sp>
        <p:nvSpPr>
          <p:cNvPr id="3" name="Content Placeholder 2"/>
          <p:cNvSpPr>
            <a:spLocks noGrp="1"/>
          </p:cNvSpPr>
          <p:nvPr>
            <p:ph idx="1"/>
          </p:nvPr>
        </p:nvSpPr>
        <p:spPr/>
        <p:txBody>
          <a:bodyPr>
            <a:normAutofit fontScale="92500" lnSpcReduction="10000"/>
          </a:bodyPr>
          <a:lstStyle/>
          <a:p>
            <a:pPr lvl="0"/>
            <a:r>
              <a:rPr lang="en-CA" dirty="0" smtClean="0"/>
              <a:t>Conceptual relationships – understanding how words relate to each other</a:t>
            </a:r>
          </a:p>
          <a:p>
            <a:pPr lvl="0"/>
            <a:r>
              <a:rPr lang="en-CA" dirty="0" smtClean="0"/>
              <a:t>Strengthens understanding and ability to remember new words, as well as previously learned words</a:t>
            </a:r>
          </a:p>
          <a:p>
            <a:pPr lvl="0"/>
            <a:r>
              <a:rPr lang="en-CA" dirty="0" smtClean="0"/>
              <a:t>Ex) understand the word “car” can help ELLs’ to understand and remember the word “van.”</a:t>
            </a:r>
          </a:p>
          <a:p>
            <a:pPr lvl="0"/>
            <a:r>
              <a:rPr lang="en-CA" dirty="0" smtClean="0"/>
              <a:t>When ELLs’ learns the word “automobile,” they can group all of these words together to gain a clearer understanding of all three words.</a:t>
            </a:r>
          </a:p>
          <a:p>
            <a:pPr>
              <a:buNone/>
            </a:pPr>
            <a:r>
              <a:rPr lang="en-CA" dirty="0" smtClean="0"/>
              <a:t>(Bringing Scientific Research to Learning</a:t>
            </a:r>
            <a:r>
              <a:rPr lang="en-CA" i="1" dirty="0" smtClean="0"/>
              <a:t>, </a:t>
            </a:r>
            <a:r>
              <a:rPr lang="en-CA" dirty="0" smtClean="0"/>
              <a:t>2005 – 2007)</a:t>
            </a:r>
          </a:p>
          <a:p>
            <a:endParaRPr lang="en-CA"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How Do Phonological Properties Relate To Decoding Skills?</a:t>
            </a:r>
            <a:br>
              <a:rPr lang="en-CA" dirty="0" smtClean="0"/>
            </a:br>
            <a:endParaRPr lang="en-CA" dirty="0"/>
          </a:p>
        </p:txBody>
      </p:sp>
      <p:sp>
        <p:nvSpPr>
          <p:cNvPr id="3" name="Content Placeholder 2"/>
          <p:cNvSpPr>
            <a:spLocks noGrp="1"/>
          </p:cNvSpPr>
          <p:nvPr>
            <p:ph idx="1"/>
          </p:nvPr>
        </p:nvSpPr>
        <p:spPr/>
        <p:txBody>
          <a:bodyPr>
            <a:normAutofit fontScale="92500" lnSpcReduction="20000"/>
          </a:bodyPr>
          <a:lstStyle/>
          <a:p>
            <a:pPr lvl="0"/>
            <a:r>
              <a:rPr lang="en-CA" dirty="0" smtClean="0"/>
              <a:t>Characteristics of the various sounds in a word.</a:t>
            </a:r>
            <a:endParaRPr lang="en-CA" b="1" dirty="0" smtClean="0"/>
          </a:p>
          <a:p>
            <a:pPr lvl="0"/>
            <a:r>
              <a:rPr lang="en-CA" dirty="0" smtClean="0"/>
              <a:t>Using these decoding skills is often referred to as “phonemic awareness.” </a:t>
            </a:r>
          </a:p>
          <a:p>
            <a:pPr lvl="0"/>
            <a:r>
              <a:rPr lang="en-CA" dirty="0" smtClean="0"/>
              <a:t>Phonemic awareness = Ability to identify phonemes (smallest identifiable units of sound) and how they can be separated, blended and manipulated. </a:t>
            </a:r>
          </a:p>
          <a:p>
            <a:pPr lvl="0"/>
            <a:r>
              <a:rPr lang="en-CA" dirty="0" smtClean="0"/>
              <a:t>ELLs’ learn to read more easily when they are aware of these phonemes</a:t>
            </a:r>
          </a:p>
          <a:p>
            <a:pPr lvl="0"/>
            <a:r>
              <a:rPr lang="en-CA" dirty="0" smtClean="0"/>
              <a:t>Have activities that are fun to teach children to understand that words are made up of many sounds</a:t>
            </a:r>
          </a:p>
          <a:p>
            <a:pPr>
              <a:buNone/>
            </a:pPr>
            <a:r>
              <a:rPr lang="en-CA" dirty="0" smtClean="0"/>
              <a:t>(Vaugh &amp; Thompson, n.d.)</a:t>
            </a:r>
          </a:p>
          <a:p>
            <a:endParaRPr lang="en-CA"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Why teach phonemic awareness?</a:t>
            </a:r>
            <a:br>
              <a:rPr lang="en-CA" dirty="0" smtClean="0"/>
            </a:br>
            <a:endParaRPr lang="en-CA" dirty="0"/>
          </a:p>
        </p:txBody>
      </p:sp>
      <p:sp>
        <p:nvSpPr>
          <p:cNvPr id="3" name="Content Placeholder 2"/>
          <p:cNvSpPr>
            <a:spLocks noGrp="1"/>
          </p:cNvSpPr>
          <p:nvPr>
            <p:ph idx="1"/>
          </p:nvPr>
        </p:nvSpPr>
        <p:spPr/>
        <p:txBody>
          <a:bodyPr>
            <a:normAutofit fontScale="92500" lnSpcReduction="20000"/>
          </a:bodyPr>
          <a:lstStyle/>
          <a:p>
            <a:pPr lvl="0"/>
            <a:r>
              <a:rPr lang="en-CA" dirty="0" smtClean="0"/>
              <a:t>Children who begin school with no phonological awareness have trouble acquiring alphabetic coding skill and thus have difficulty recognizing words</a:t>
            </a:r>
          </a:p>
          <a:p>
            <a:pPr lvl="0"/>
            <a:r>
              <a:rPr lang="en-CA" dirty="0" smtClean="0"/>
              <a:t>Instruction in phonemic awareness is beneficial when combine with instruction in letter names</a:t>
            </a:r>
          </a:p>
          <a:p>
            <a:pPr lvl="0"/>
            <a:r>
              <a:rPr lang="en-CA" dirty="0" smtClean="0"/>
              <a:t>Phonemic awareness influences outcomes in word recognition and comprehension, as well as spelling, for all students </a:t>
            </a:r>
          </a:p>
          <a:p>
            <a:pPr lvl="0"/>
            <a:r>
              <a:rPr lang="en-CA" dirty="0" smtClean="0"/>
              <a:t>Phonemic awareness can be taught in a relatively brief amount of time each day (15 min) and throughout the school day</a:t>
            </a:r>
          </a:p>
          <a:p>
            <a:pPr>
              <a:buNone/>
            </a:pPr>
            <a:r>
              <a:rPr lang="en-CA" dirty="0" smtClean="0"/>
              <a:t>(Vaugh &amp; Thompson, n.d.)</a:t>
            </a:r>
          </a:p>
          <a:p>
            <a:endParaRPr lang="en-CA"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 </a:t>
            </a:r>
            <a:br>
              <a:rPr lang="en-CA" dirty="0" smtClean="0"/>
            </a:br>
            <a:r>
              <a:rPr lang="en-CA" dirty="0" smtClean="0"/>
              <a:t>What are the Phonemic Awareness Skills that Students Should Know?</a:t>
            </a:r>
            <a:br>
              <a:rPr lang="en-CA" dirty="0" smtClean="0"/>
            </a:br>
            <a:endParaRPr lang="en-CA" dirty="0"/>
          </a:p>
        </p:txBody>
      </p:sp>
      <p:sp>
        <p:nvSpPr>
          <p:cNvPr id="3" name="Content Placeholder 2"/>
          <p:cNvSpPr>
            <a:spLocks noGrp="1"/>
          </p:cNvSpPr>
          <p:nvPr>
            <p:ph idx="1"/>
          </p:nvPr>
        </p:nvSpPr>
        <p:spPr/>
        <p:txBody>
          <a:bodyPr>
            <a:normAutofit lnSpcReduction="10000"/>
          </a:bodyPr>
          <a:lstStyle/>
          <a:p>
            <a:pPr lvl="0"/>
            <a:r>
              <a:rPr lang="en-CA" dirty="0" smtClean="0"/>
              <a:t>Segmenting words into phonemes and blending phonemes </a:t>
            </a:r>
          </a:p>
          <a:p>
            <a:pPr lvl="0"/>
            <a:r>
              <a:rPr lang="en-CA" dirty="0" smtClean="0"/>
              <a:t>Words can be divided into sound units such as syllables, onset-rime or phonemes</a:t>
            </a:r>
          </a:p>
          <a:p>
            <a:pPr lvl="1"/>
            <a:r>
              <a:rPr lang="en-CA" dirty="0" smtClean="0"/>
              <a:t>Onset – consonants before the vowel and rime refers to the vowel and every sound that follows it ex) can - /c/ = onset /an/ = rime</a:t>
            </a:r>
          </a:p>
          <a:p>
            <a:pPr lvl="0"/>
            <a:r>
              <a:rPr lang="en-CA" dirty="0" smtClean="0"/>
              <a:t>Focus on teaching 1 or 2 skills at a time, perhaps for a week, especially at the phoneme level</a:t>
            </a:r>
          </a:p>
          <a:p>
            <a:pPr>
              <a:buNone/>
            </a:pPr>
            <a:r>
              <a:rPr lang="en-CA" dirty="0" smtClean="0"/>
              <a:t>(Vaugh &amp; Thompson, n.d.)</a:t>
            </a:r>
          </a:p>
          <a:p>
            <a:endParaRPr lang="en-CA"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Overview of phonological awareness skills </a:t>
            </a:r>
            <a:br>
              <a:rPr lang="en-CA" dirty="0" smtClean="0"/>
            </a:br>
            <a:endParaRPr lang="en-CA" dirty="0"/>
          </a:p>
        </p:txBody>
      </p:sp>
      <p:sp>
        <p:nvSpPr>
          <p:cNvPr id="3" name="Content Placeholder 2"/>
          <p:cNvSpPr>
            <a:spLocks noGrp="1"/>
          </p:cNvSpPr>
          <p:nvPr>
            <p:ph idx="1"/>
          </p:nvPr>
        </p:nvSpPr>
        <p:spPr/>
        <p:txBody>
          <a:bodyPr/>
          <a:lstStyle/>
          <a:p>
            <a:pPr lvl="0"/>
            <a:r>
              <a:rPr lang="en-CA" dirty="0" smtClean="0"/>
              <a:t>Discriminating – students listen to determine if two words begin or end with the same sound</a:t>
            </a:r>
          </a:p>
          <a:p>
            <a:pPr lvl="0"/>
            <a:r>
              <a:rPr lang="en-CA" dirty="0" smtClean="0"/>
              <a:t>Counting – students clap the number of words in a sentence, syllables in a word (cowboy, carrot), sounds in a word (me, jump)</a:t>
            </a:r>
          </a:p>
          <a:p>
            <a:pPr lvl="0"/>
            <a:r>
              <a:rPr lang="en-CA" dirty="0" smtClean="0"/>
              <a:t>Rhyming – students create word families with rhyming words (all, call, fall, ball)</a:t>
            </a:r>
          </a:p>
          <a:p>
            <a:pPr lvl="0"/>
            <a:r>
              <a:rPr lang="en-CA" dirty="0" smtClean="0"/>
              <a:t>Alliteration – students create tongue twisters (sally’s silly shoe sank slowly in the slime</a:t>
            </a:r>
          </a:p>
          <a:p>
            <a:endParaRPr lang="en-C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 </a:t>
            </a:r>
            <a:br>
              <a:rPr lang="en-CA" dirty="0"/>
            </a:br>
            <a:r>
              <a:rPr lang="en-CA" dirty="0"/>
              <a:t>Oral Communication Skills</a:t>
            </a:r>
            <a:br>
              <a:rPr lang="en-CA" dirty="0"/>
            </a:br>
            <a:endParaRPr lang="en-CA" dirty="0"/>
          </a:p>
        </p:txBody>
      </p:sp>
      <p:sp>
        <p:nvSpPr>
          <p:cNvPr id="3" name="Content Placeholder 2"/>
          <p:cNvSpPr>
            <a:spLocks noGrp="1"/>
          </p:cNvSpPr>
          <p:nvPr>
            <p:ph idx="1"/>
          </p:nvPr>
        </p:nvSpPr>
        <p:spPr/>
        <p:txBody>
          <a:bodyPr/>
          <a:lstStyle/>
          <a:p>
            <a:pPr lvl="0"/>
            <a:r>
              <a:rPr lang="en-CA" dirty="0"/>
              <a:t>Provide the foundation for literacy development</a:t>
            </a:r>
          </a:p>
          <a:p>
            <a:pPr lvl="0"/>
            <a:r>
              <a:rPr lang="en-CA" dirty="0"/>
              <a:t>ELLs need daily opportunities to learn and practice oral English</a:t>
            </a:r>
          </a:p>
          <a:p>
            <a:pPr lvl="0"/>
            <a:r>
              <a:rPr lang="en-CA" dirty="0"/>
              <a:t>ELLs learn English primarily by listening to language in use around them, while using context to figure out what the spoken words </a:t>
            </a:r>
            <a:r>
              <a:rPr lang="en-CA" dirty="0" smtClean="0"/>
              <a:t>mean</a:t>
            </a:r>
          </a:p>
          <a:p>
            <a:pPr lvl="0">
              <a:buNone/>
            </a:pPr>
            <a:r>
              <a:rPr lang="en-CA" dirty="0" smtClean="0"/>
              <a:t>(Considerations for ELLs.)</a:t>
            </a:r>
            <a:endParaRPr lang="en-CA" dirty="0"/>
          </a:p>
          <a:p>
            <a:endParaRPr lang="en-CA"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Overview of phonological awareness skills </a:t>
            </a:r>
            <a:br>
              <a:rPr lang="en-CA" dirty="0" smtClean="0"/>
            </a:br>
            <a:endParaRPr lang="en-CA" dirty="0"/>
          </a:p>
        </p:txBody>
      </p:sp>
      <p:sp>
        <p:nvSpPr>
          <p:cNvPr id="3" name="Content Placeholder 2"/>
          <p:cNvSpPr>
            <a:spLocks noGrp="1"/>
          </p:cNvSpPr>
          <p:nvPr>
            <p:ph idx="1"/>
          </p:nvPr>
        </p:nvSpPr>
        <p:spPr/>
        <p:txBody>
          <a:bodyPr>
            <a:normAutofit fontScale="92500" lnSpcReduction="20000"/>
          </a:bodyPr>
          <a:lstStyle/>
          <a:p>
            <a:pPr lvl="0"/>
            <a:r>
              <a:rPr lang="en-CA" dirty="0" smtClean="0"/>
              <a:t>Segmenting – students say the word and they say each syllable or sound (inside is /in/ /side/ or /i/ /n/ /s/ /i/ /d/ /e/</a:t>
            </a:r>
          </a:p>
          <a:p>
            <a:pPr lvl="0"/>
            <a:r>
              <a:rPr lang="en-CA" dirty="0" smtClean="0"/>
              <a:t>Manipulating – deleting, adding, and substituting sounds and syllables</a:t>
            </a:r>
          </a:p>
          <a:p>
            <a:pPr lvl="1"/>
            <a:r>
              <a:rPr lang="en-CA" dirty="0" smtClean="0"/>
              <a:t>Deleting – students listen to words and then say them without the first syllable (baseball becomes ball) or sound (bat becomes at)</a:t>
            </a:r>
          </a:p>
          <a:p>
            <a:pPr lvl="1"/>
            <a:r>
              <a:rPr lang="en-CA" dirty="0" smtClean="0"/>
              <a:t>Adding – students listen to words and add syllables (to come add /ing/) or sounds (add the /s/ sound to the beginning of /un/)</a:t>
            </a:r>
          </a:p>
          <a:p>
            <a:pPr lvl="1"/>
            <a:r>
              <a:rPr lang="en-CA" dirty="0" smtClean="0"/>
              <a:t>Substituting – students listen and change sounds (change /r/ in run to /b/ to make bun</a:t>
            </a:r>
          </a:p>
          <a:p>
            <a:pPr>
              <a:buNone/>
            </a:pPr>
            <a:r>
              <a:rPr lang="en-CA" dirty="0" smtClean="0"/>
              <a:t>(Vaugh &amp; Thompson, n.d.)</a:t>
            </a:r>
          </a:p>
          <a:p>
            <a:endParaRPr lang="en-CA"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How do I teach phonemic awareness?</a:t>
            </a:r>
            <a:br>
              <a:rPr lang="en-CA" dirty="0" smtClean="0"/>
            </a:br>
            <a:endParaRPr lang="en-CA" dirty="0"/>
          </a:p>
        </p:txBody>
      </p:sp>
      <p:sp>
        <p:nvSpPr>
          <p:cNvPr id="3" name="Content Placeholder 2"/>
          <p:cNvSpPr>
            <a:spLocks noGrp="1"/>
          </p:cNvSpPr>
          <p:nvPr>
            <p:ph idx="1"/>
          </p:nvPr>
        </p:nvSpPr>
        <p:spPr/>
        <p:txBody>
          <a:bodyPr/>
          <a:lstStyle/>
          <a:p>
            <a:pPr lvl="0"/>
            <a:r>
              <a:rPr lang="en-CA" dirty="0" smtClean="0"/>
              <a:t>Instruction provided is systematic and explicit – obvious, visible and with goals</a:t>
            </a:r>
          </a:p>
          <a:p>
            <a:pPr lvl="0"/>
            <a:r>
              <a:rPr lang="en-CA" dirty="0" smtClean="0"/>
              <a:t>Lessons should be highly focused and well sequenced</a:t>
            </a:r>
          </a:p>
          <a:p>
            <a:pPr lvl="0"/>
            <a:r>
              <a:rPr lang="en-CA" dirty="0" smtClean="0"/>
              <a:t>Allow time to model, for students to respond individually and in groups</a:t>
            </a:r>
          </a:p>
          <a:p>
            <a:pPr lvl="0"/>
            <a:r>
              <a:rPr lang="en-CA" dirty="0" smtClean="0"/>
              <a:t>Many activities will be oral, training is most beneficial when it is combined with connecting sounds to letters</a:t>
            </a:r>
            <a:endParaRPr lang="en-CA"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How do I teach phonemic awareness?</a:t>
            </a:r>
            <a:br>
              <a:rPr lang="en-CA" dirty="0" smtClean="0"/>
            </a:br>
            <a:endParaRPr lang="en-CA" dirty="0"/>
          </a:p>
        </p:txBody>
      </p:sp>
      <p:sp>
        <p:nvSpPr>
          <p:cNvPr id="3" name="Content Placeholder 2"/>
          <p:cNvSpPr>
            <a:spLocks noGrp="1"/>
          </p:cNvSpPr>
          <p:nvPr>
            <p:ph idx="1"/>
          </p:nvPr>
        </p:nvSpPr>
        <p:spPr/>
        <p:txBody>
          <a:bodyPr/>
          <a:lstStyle/>
          <a:p>
            <a:pPr lvl="0"/>
            <a:r>
              <a:rPr lang="en-CA" dirty="0" smtClean="0"/>
              <a:t>Provide many opportunities for students to write the letters that represent the sound that they hear</a:t>
            </a:r>
          </a:p>
          <a:p>
            <a:pPr lvl="0"/>
            <a:r>
              <a:rPr lang="en-CA" dirty="0" smtClean="0"/>
              <a:t>Teach students these skills in small groups (4 – 6). Students who are taught in small groups transfer their phonemic awareness skills to reading and spelling better than those who receive whole class instruction or one-to-one instruction</a:t>
            </a:r>
          </a:p>
          <a:p>
            <a:pPr>
              <a:buNone/>
            </a:pPr>
            <a:r>
              <a:rPr lang="en-CA" dirty="0" smtClean="0"/>
              <a:t>(Vaugh &amp; Thompson, n.d.)</a:t>
            </a:r>
          </a:p>
          <a:p>
            <a:endParaRPr lang="en-CA"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 </a:t>
            </a:r>
            <a:br>
              <a:rPr lang="en-CA" dirty="0" smtClean="0"/>
            </a:br>
            <a:r>
              <a:rPr lang="en-CA" dirty="0" smtClean="0"/>
              <a:t>Morphological Properties and Decoding Skills</a:t>
            </a:r>
            <a:br>
              <a:rPr lang="en-CA" dirty="0" smtClean="0"/>
            </a:br>
            <a:endParaRPr lang="en-CA" dirty="0"/>
          </a:p>
        </p:txBody>
      </p:sp>
      <p:sp>
        <p:nvSpPr>
          <p:cNvPr id="3" name="Content Placeholder 2"/>
          <p:cNvSpPr>
            <a:spLocks noGrp="1"/>
          </p:cNvSpPr>
          <p:nvPr>
            <p:ph idx="1"/>
          </p:nvPr>
        </p:nvSpPr>
        <p:spPr/>
        <p:txBody>
          <a:bodyPr/>
          <a:lstStyle/>
          <a:p>
            <a:pPr lvl="0"/>
            <a:r>
              <a:rPr lang="en-CA" dirty="0" smtClean="0"/>
              <a:t>Word elements that create new words and change the meaning of words.</a:t>
            </a:r>
          </a:p>
          <a:p>
            <a:pPr lvl="0"/>
            <a:r>
              <a:rPr lang="en-CA" dirty="0" smtClean="0"/>
              <a:t> Example:  prefixes, suffixes, and root words.</a:t>
            </a:r>
          </a:p>
          <a:p>
            <a:pPr lvl="0"/>
            <a:r>
              <a:rPr lang="en-CA" dirty="0" smtClean="0"/>
              <a:t>Helps ELLs break words down into more familiar words</a:t>
            </a:r>
          </a:p>
          <a:p>
            <a:pPr lvl="0"/>
            <a:r>
              <a:rPr lang="en-CA" dirty="0" smtClean="0"/>
              <a:t>Ex) if they know what “school” means and what “pre” means, they can figure out what the word “preschool” means. </a:t>
            </a:r>
          </a:p>
          <a:p>
            <a:pPr>
              <a:buNone/>
            </a:pPr>
            <a:r>
              <a:rPr lang="en-CA" dirty="0" smtClean="0"/>
              <a:t>(Bringing Scientific Research to Learning</a:t>
            </a:r>
            <a:r>
              <a:rPr lang="en-CA" i="1" dirty="0" smtClean="0"/>
              <a:t>, </a:t>
            </a:r>
            <a:r>
              <a:rPr lang="en-CA" dirty="0" smtClean="0"/>
              <a:t>2005 – 2007)</a:t>
            </a:r>
          </a:p>
          <a:p>
            <a:endParaRPr lang="en-CA"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Phonics</a:t>
            </a:r>
            <a:br>
              <a:rPr lang="en-CA" dirty="0" smtClean="0"/>
            </a:br>
            <a:endParaRPr lang="en-CA" dirty="0"/>
          </a:p>
        </p:txBody>
      </p:sp>
      <p:sp>
        <p:nvSpPr>
          <p:cNvPr id="3" name="Content Placeholder 2"/>
          <p:cNvSpPr>
            <a:spLocks noGrp="1"/>
          </p:cNvSpPr>
          <p:nvPr>
            <p:ph idx="1"/>
          </p:nvPr>
        </p:nvSpPr>
        <p:spPr/>
        <p:txBody>
          <a:bodyPr/>
          <a:lstStyle/>
          <a:p>
            <a:pPr lvl="0"/>
            <a:r>
              <a:rPr lang="en-CA" dirty="0" smtClean="0"/>
              <a:t>Connecting the sounds of </a:t>
            </a:r>
            <a:r>
              <a:rPr lang="en-CA" dirty="0" smtClean="0">
                <a:hlinkClick r:id="rId2" tooltip="English phonemes"/>
              </a:rPr>
              <a:t>spoken English</a:t>
            </a:r>
            <a:r>
              <a:rPr lang="en-CA" dirty="0" smtClean="0"/>
              <a:t> with letters or groups of letters </a:t>
            </a:r>
          </a:p>
          <a:p>
            <a:pPr lvl="0"/>
            <a:r>
              <a:rPr lang="en-CA" dirty="0" smtClean="0"/>
              <a:t>e.g., that the sound /k/ can be represented by </a:t>
            </a:r>
            <a:r>
              <a:rPr lang="en-CA" i="1" dirty="0" smtClean="0"/>
              <a:t>c</a:t>
            </a:r>
            <a:r>
              <a:rPr lang="en-CA" dirty="0" smtClean="0"/>
              <a:t>, </a:t>
            </a:r>
            <a:r>
              <a:rPr lang="en-CA" i="1" dirty="0" smtClean="0"/>
              <a:t>k</a:t>
            </a:r>
            <a:r>
              <a:rPr lang="en-CA" dirty="0" smtClean="0"/>
              <a:t>, </a:t>
            </a:r>
            <a:r>
              <a:rPr lang="en-CA" i="1" dirty="0" smtClean="0"/>
              <a:t>ck</a:t>
            </a:r>
            <a:r>
              <a:rPr lang="en-CA" dirty="0" smtClean="0"/>
              <a:t> or </a:t>
            </a:r>
            <a:r>
              <a:rPr lang="en-CA" i="1" dirty="0" smtClean="0"/>
              <a:t>ch</a:t>
            </a:r>
            <a:r>
              <a:rPr lang="en-CA" dirty="0" smtClean="0"/>
              <a:t> spellings </a:t>
            </a:r>
          </a:p>
          <a:p>
            <a:pPr lvl="0"/>
            <a:r>
              <a:rPr lang="en-CA" dirty="0" smtClean="0"/>
              <a:t>Teaching them to blend the sounds of letters together to produce approximate pronunciations of unknown words.</a:t>
            </a:r>
          </a:p>
          <a:p>
            <a:pPr>
              <a:buNone/>
            </a:pPr>
            <a:endParaRPr lang="en-CA" dirty="0" smtClean="0"/>
          </a:p>
          <a:p>
            <a:pPr>
              <a:buNone/>
            </a:pPr>
            <a:r>
              <a:rPr lang="en-CA" dirty="0" smtClean="0"/>
              <a:t>(“Phonics,” 2009)</a:t>
            </a:r>
          </a:p>
          <a:p>
            <a:endParaRPr lang="en-CA"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Contexts that is appropriate for teaching phonics:</a:t>
            </a:r>
            <a:br>
              <a:rPr lang="en-CA" dirty="0" smtClean="0"/>
            </a:br>
            <a:endParaRPr lang="en-CA" dirty="0"/>
          </a:p>
        </p:txBody>
      </p:sp>
      <p:sp>
        <p:nvSpPr>
          <p:cNvPr id="3" name="Content Placeholder 2"/>
          <p:cNvSpPr>
            <a:spLocks noGrp="1"/>
          </p:cNvSpPr>
          <p:nvPr>
            <p:ph idx="1"/>
          </p:nvPr>
        </p:nvSpPr>
        <p:spPr/>
        <p:txBody>
          <a:bodyPr/>
          <a:lstStyle/>
          <a:p>
            <a:pPr lvl="0"/>
            <a:r>
              <a:rPr lang="en-CA" dirty="0" smtClean="0"/>
              <a:t>Combine phonics cues with other reading cues to gain greater understanding from written text.</a:t>
            </a:r>
          </a:p>
          <a:p>
            <a:pPr lvl="0"/>
            <a:r>
              <a:rPr lang="en-CA" dirty="0" smtClean="0"/>
              <a:t>A hands-on activity</a:t>
            </a:r>
          </a:p>
          <a:p>
            <a:pPr lvl="0"/>
            <a:r>
              <a:rPr lang="en-CA" dirty="0" smtClean="0"/>
              <a:t>A language experience story</a:t>
            </a:r>
          </a:p>
          <a:p>
            <a:pPr lvl="0"/>
            <a:r>
              <a:rPr lang="en-CA" dirty="0" smtClean="0"/>
              <a:t>Individual student writing</a:t>
            </a:r>
          </a:p>
          <a:p>
            <a:pPr lvl="0"/>
            <a:r>
              <a:rPr lang="en-CA" dirty="0" smtClean="0"/>
              <a:t>Familiar and meaningful poems, songs</a:t>
            </a:r>
          </a:p>
          <a:p>
            <a:pPr>
              <a:buNone/>
            </a:pPr>
            <a:endParaRPr lang="en-CA" dirty="0" smtClean="0"/>
          </a:p>
          <a:p>
            <a:pPr>
              <a:buNone/>
            </a:pPr>
            <a:r>
              <a:rPr lang="en-CA" dirty="0" smtClean="0"/>
              <a:t>(Gordon &amp; Hamayan, n.d.)</a:t>
            </a:r>
          </a:p>
          <a:p>
            <a:endParaRPr lang="en-CA"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Strategies that is appropriate for teaching phonics:</a:t>
            </a:r>
            <a:br>
              <a:rPr lang="en-CA" dirty="0" smtClean="0"/>
            </a:br>
            <a:endParaRPr lang="en-CA" dirty="0"/>
          </a:p>
        </p:txBody>
      </p:sp>
      <p:sp>
        <p:nvSpPr>
          <p:cNvPr id="3" name="Content Placeholder 2"/>
          <p:cNvSpPr>
            <a:spLocks noGrp="1"/>
          </p:cNvSpPr>
          <p:nvPr>
            <p:ph idx="1"/>
          </p:nvPr>
        </p:nvSpPr>
        <p:spPr/>
        <p:txBody>
          <a:bodyPr/>
          <a:lstStyle/>
          <a:p>
            <a:pPr lvl="0"/>
            <a:r>
              <a:rPr lang="en-CA" dirty="0" smtClean="0"/>
              <a:t>Limit the number of concepts and examples.</a:t>
            </a:r>
          </a:p>
          <a:p>
            <a:pPr lvl="0"/>
            <a:r>
              <a:rPr lang="en-CA" dirty="0" smtClean="0"/>
              <a:t>Provide phonics instruction individually or to very small groups.</a:t>
            </a:r>
          </a:p>
          <a:p>
            <a:pPr lvl="0"/>
            <a:r>
              <a:rPr lang="en-CA" dirty="0" smtClean="0"/>
              <a:t>Instruction should be interactive, in context, appropriately paced, and provide students with immediate feedback.</a:t>
            </a:r>
          </a:p>
          <a:p>
            <a:r>
              <a:rPr lang="en-CA" dirty="0" smtClean="0"/>
              <a:t>Move from whole to part and back to whole.</a:t>
            </a:r>
            <a:endParaRPr lang="en-CA"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Strategies that are appropriate for teaching phonics:</a:t>
            </a:r>
            <a:endParaRPr lang="en-CA" dirty="0"/>
          </a:p>
        </p:txBody>
      </p:sp>
      <p:sp>
        <p:nvSpPr>
          <p:cNvPr id="3" name="Content Placeholder 2"/>
          <p:cNvSpPr>
            <a:spLocks noGrp="1"/>
          </p:cNvSpPr>
          <p:nvPr>
            <p:ph idx="1"/>
          </p:nvPr>
        </p:nvSpPr>
        <p:spPr/>
        <p:txBody>
          <a:bodyPr/>
          <a:lstStyle/>
          <a:p>
            <a:pPr lvl="0"/>
            <a:r>
              <a:rPr lang="en-CA" dirty="0" smtClean="0"/>
              <a:t>Example, start with a whole story, focus on a sentence, then individual words, finally syllables, phonemes, and letters.</a:t>
            </a:r>
          </a:p>
          <a:p>
            <a:pPr lvl="0"/>
            <a:r>
              <a:rPr lang="en-CA" dirty="0" smtClean="0"/>
              <a:t>Invest your phonics instructional time on sound/symbol relationships that are highly transferable.</a:t>
            </a:r>
          </a:p>
          <a:p>
            <a:pPr lvl="0"/>
            <a:r>
              <a:rPr lang="en-CA" dirty="0" smtClean="0"/>
              <a:t>Have students infer rules of phonics through discovery methods </a:t>
            </a:r>
          </a:p>
          <a:p>
            <a:pPr>
              <a:buNone/>
            </a:pPr>
            <a:endParaRPr lang="en-CA" dirty="0" smtClean="0"/>
          </a:p>
          <a:p>
            <a:pPr>
              <a:buNone/>
            </a:pPr>
            <a:r>
              <a:rPr lang="en-CA" dirty="0" smtClean="0"/>
              <a:t>(Gordon &amp; Hamayan, n.d.)</a:t>
            </a:r>
            <a:endParaRPr lang="en-CA"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Strategies to develop literacy skills</a:t>
            </a:r>
            <a:br>
              <a:rPr lang="en-CA" dirty="0" smtClean="0"/>
            </a:br>
            <a:endParaRPr lang="en-CA" dirty="0"/>
          </a:p>
        </p:txBody>
      </p:sp>
      <p:sp>
        <p:nvSpPr>
          <p:cNvPr id="3" name="Content Placeholder 2"/>
          <p:cNvSpPr>
            <a:spLocks noGrp="1"/>
          </p:cNvSpPr>
          <p:nvPr>
            <p:ph idx="1"/>
          </p:nvPr>
        </p:nvSpPr>
        <p:spPr/>
        <p:txBody>
          <a:bodyPr/>
          <a:lstStyle/>
          <a:p>
            <a:pPr lvl="0"/>
            <a:r>
              <a:rPr lang="en-CA" dirty="0" smtClean="0"/>
              <a:t>zooming in on the text</a:t>
            </a:r>
          </a:p>
          <a:p>
            <a:pPr lvl="0"/>
            <a:r>
              <a:rPr lang="en-CA" dirty="0" smtClean="0"/>
              <a:t>Jump back and reread.</a:t>
            </a:r>
          </a:p>
          <a:p>
            <a:pPr lvl="0"/>
            <a:r>
              <a:rPr lang="en-CA" dirty="0" smtClean="0"/>
              <a:t>Try and try again</a:t>
            </a:r>
          </a:p>
          <a:p>
            <a:pPr lvl="0"/>
            <a:r>
              <a:rPr lang="en-CA" dirty="0" smtClean="0"/>
              <a:t>Using the Visual Aid Method to Teach Reading Strategies</a:t>
            </a:r>
          </a:p>
          <a:p>
            <a:pPr>
              <a:buNone/>
            </a:pPr>
            <a:endParaRPr lang="en-CA" dirty="0" smtClean="0"/>
          </a:p>
          <a:p>
            <a:pPr>
              <a:buNone/>
            </a:pPr>
            <a:r>
              <a:rPr lang="en-CA" dirty="0" smtClean="0"/>
              <a:t>(Sasson, D., 2007)</a:t>
            </a:r>
          </a:p>
          <a:p>
            <a:endParaRPr lang="en-CA"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
            </a:r>
            <a:br>
              <a:rPr lang="en-CA" dirty="0" smtClean="0"/>
            </a:br>
            <a:r>
              <a:rPr lang="en-CA" dirty="0" smtClean="0"/>
              <a:t/>
            </a:r>
            <a:br>
              <a:rPr lang="en-CA" dirty="0" smtClean="0"/>
            </a:br>
            <a:r>
              <a:rPr lang="en-CA" dirty="0" smtClean="0"/>
              <a:t/>
            </a:r>
            <a:br>
              <a:rPr lang="en-CA" dirty="0" smtClean="0"/>
            </a:br>
            <a:r>
              <a:rPr lang="en-CA" dirty="0" smtClean="0"/>
              <a:t/>
            </a:r>
            <a:br>
              <a:rPr lang="en-CA" dirty="0" smtClean="0"/>
            </a:br>
            <a:r>
              <a:rPr lang="en-CA" dirty="0" smtClean="0"/>
              <a:t/>
            </a:r>
            <a:br>
              <a:rPr lang="en-CA" dirty="0" smtClean="0"/>
            </a:br>
            <a:r>
              <a:rPr lang="en-CA" dirty="0" smtClean="0"/>
              <a:t/>
            </a:r>
            <a:br>
              <a:rPr lang="en-CA" dirty="0" smtClean="0"/>
            </a:br>
            <a:r>
              <a:rPr lang="en-CA" dirty="0" smtClean="0"/>
              <a:t/>
            </a:r>
            <a:br>
              <a:rPr lang="en-CA" dirty="0" smtClean="0"/>
            </a:br>
            <a:r>
              <a:rPr lang="en-CA" dirty="0" smtClean="0"/>
              <a:t/>
            </a:r>
            <a:br>
              <a:rPr lang="en-CA" dirty="0" smtClean="0"/>
            </a:br>
            <a:r>
              <a:rPr lang="en-CA" dirty="0" smtClean="0"/>
              <a:t>Questions?</a:t>
            </a:r>
            <a:endParaRPr lang="en-C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Silent Period</a:t>
            </a:r>
            <a:br>
              <a:rPr lang="en-CA" dirty="0"/>
            </a:br>
            <a:endParaRPr lang="en-CA" dirty="0"/>
          </a:p>
        </p:txBody>
      </p:sp>
      <p:sp>
        <p:nvSpPr>
          <p:cNvPr id="3" name="Content Placeholder 2"/>
          <p:cNvSpPr>
            <a:spLocks noGrp="1"/>
          </p:cNvSpPr>
          <p:nvPr>
            <p:ph idx="1"/>
          </p:nvPr>
        </p:nvSpPr>
        <p:spPr/>
        <p:txBody>
          <a:bodyPr/>
          <a:lstStyle/>
          <a:p>
            <a:pPr lvl="0"/>
            <a:r>
              <a:rPr lang="en-CA" dirty="0" smtClean="0"/>
              <a:t>An </a:t>
            </a:r>
            <a:r>
              <a:rPr lang="en-CA" dirty="0"/>
              <a:t>interval of time during which they are unable or unwilling to communicate orally in the new language</a:t>
            </a:r>
          </a:p>
          <a:p>
            <a:pPr lvl="0"/>
            <a:r>
              <a:rPr lang="en-CA" dirty="0" smtClean="0"/>
              <a:t>May </a:t>
            </a:r>
            <a:r>
              <a:rPr lang="en-CA" dirty="0"/>
              <a:t>last for a few days or a year</a:t>
            </a:r>
          </a:p>
          <a:p>
            <a:pPr lvl="0"/>
            <a:r>
              <a:rPr lang="en-CA" dirty="0" smtClean="0"/>
              <a:t>They </a:t>
            </a:r>
            <a:r>
              <a:rPr lang="en-CA" dirty="0"/>
              <a:t>listen and observe more than they </a:t>
            </a:r>
            <a:r>
              <a:rPr lang="en-CA" dirty="0" smtClean="0"/>
              <a:t>speak</a:t>
            </a:r>
          </a:p>
          <a:p>
            <a:pPr lvl="0"/>
            <a:endParaRPr lang="en-CA" dirty="0" smtClean="0"/>
          </a:p>
          <a:p>
            <a:pPr lvl="0">
              <a:buNone/>
            </a:pPr>
            <a:r>
              <a:rPr lang="en-CA" dirty="0" smtClean="0"/>
              <a:t>(Haynes, J.)</a:t>
            </a:r>
            <a:endParaRPr lang="en-CA" dirty="0"/>
          </a:p>
          <a:p>
            <a:endParaRPr lang="en-CA"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References</a:t>
            </a:r>
            <a:endParaRPr lang="en-CA" dirty="0"/>
          </a:p>
        </p:txBody>
      </p:sp>
      <p:sp>
        <p:nvSpPr>
          <p:cNvPr id="3" name="Content Placeholder 2"/>
          <p:cNvSpPr>
            <a:spLocks noGrp="1"/>
          </p:cNvSpPr>
          <p:nvPr>
            <p:ph idx="1"/>
          </p:nvPr>
        </p:nvSpPr>
        <p:spPr/>
        <p:txBody>
          <a:bodyPr>
            <a:normAutofit fontScale="32500" lnSpcReduction="20000"/>
          </a:bodyPr>
          <a:lstStyle/>
          <a:p>
            <a:pPr>
              <a:buNone/>
            </a:pPr>
            <a:r>
              <a:rPr lang="en-CA" sz="4200" dirty="0" smtClean="0"/>
              <a:t> </a:t>
            </a:r>
          </a:p>
          <a:p>
            <a:r>
              <a:rPr lang="en-CA" sz="4200" i="1" dirty="0" smtClean="0"/>
              <a:t>Bringing Scientific Research to Learning. </a:t>
            </a:r>
            <a:r>
              <a:rPr lang="en-CA" sz="4200" dirty="0" smtClean="0"/>
              <a:t>(2005 – 2007). Retrieved July 20, 2009, from </a:t>
            </a:r>
            <a:r>
              <a:rPr lang="en-CA" sz="4200" u="sng" dirty="0" smtClean="0">
                <a:hlinkClick r:id="rId2"/>
              </a:rPr>
              <a:t>http://www.improve-reading-skills.com/reading_decoding_skills.htm</a:t>
            </a:r>
            <a:r>
              <a:rPr lang="en-CA" sz="4200" dirty="0" smtClean="0"/>
              <a:t> </a:t>
            </a:r>
          </a:p>
          <a:p>
            <a:pPr>
              <a:buNone/>
            </a:pPr>
            <a:r>
              <a:rPr lang="en-CA" sz="4200" dirty="0" smtClean="0"/>
              <a:t> </a:t>
            </a:r>
          </a:p>
          <a:p>
            <a:r>
              <a:rPr lang="en-CA" sz="4200" dirty="0" smtClean="0"/>
              <a:t>Colorin,C (2007).Oral Language Development for Beginners. Retrieved July 19, 2009 from </a:t>
            </a:r>
            <a:r>
              <a:rPr lang="en-CA" sz="4200" u="sng" dirty="0" smtClean="0">
                <a:hlinkClick r:id="rId3"/>
              </a:rPr>
              <a:t>http://www.colorincolorado.org/educators/content/oral</a:t>
            </a:r>
            <a:endParaRPr lang="en-CA" sz="4200" dirty="0" smtClean="0"/>
          </a:p>
          <a:p>
            <a:pPr>
              <a:buNone/>
            </a:pPr>
            <a:r>
              <a:rPr lang="en-CA" sz="4200" dirty="0" smtClean="0"/>
              <a:t> </a:t>
            </a:r>
          </a:p>
          <a:p>
            <a:r>
              <a:rPr lang="en-CA" sz="4200" dirty="0" smtClean="0"/>
              <a:t>Considerations for ELLs. Retrieved July 18, 2009 from </a:t>
            </a:r>
            <a:r>
              <a:rPr lang="en-CA" sz="4200" u="sng" dirty="0" smtClean="0">
                <a:hlinkClick r:id="rId4"/>
              </a:rPr>
              <a:t>http://www.alliance.brown.edu/tdl/elemlit/orallanguage.shtml</a:t>
            </a:r>
            <a:endParaRPr lang="en-CA" sz="4200" dirty="0" smtClean="0"/>
          </a:p>
          <a:p>
            <a:pPr>
              <a:buNone/>
            </a:pPr>
            <a:r>
              <a:rPr lang="en-CA" sz="4200" dirty="0" smtClean="0"/>
              <a:t> </a:t>
            </a:r>
          </a:p>
          <a:p>
            <a:r>
              <a:rPr lang="en-CA" sz="4200" dirty="0" smtClean="0"/>
              <a:t>ESL Strategies. Retrieved July 18, 2009, from </a:t>
            </a:r>
            <a:r>
              <a:rPr lang="en-CA" sz="4200" u="sng" dirty="0" smtClean="0">
                <a:hlinkClick r:id="rId5"/>
              </a:rPr>
              <a:t>www.decs.sa.gov.au/curric/files/links/</a:t>
            </a:r>
            <a:r>
              <a:rPr lang="en-CA" sz="4200" b="1" u="sng" dirty="0" smtClean="0">
                <a:hlinkClick r:id="rId5"/>
              </a:rPr>
              <a:t>Strategies</a:t>
            </a:r>
            <a:r>
              <a:rPr lang="en-CA" sz="4200" u="sng" dirty="0" smtClean="0">
                <a:hlinkClick r:id="rId5"/>
              </a:rPr>
              <a:t>1.doc</a:t>
            </a:r>
            <a:r>
              <a:rPr lang="en-CA" sz="4200" dirty="0" smtClean="0"/>
              <a:t> </a:t>
            </a:r>
          </a:p>
          <a:p>
            <a:pPr lvl="0">
              <a:buNone/>
            </a:pPr>
            <a:r>
              <a:rPr lang="en-CA" sz="4200" dirty="0" smtClean="0"/>
              <a:t> </a:t>
            </a:r>
          </a:p>
          <a:p>
            <a:r>
              <a:rPr lang="en-CA" sz="4200" dirty="0" smtClean="0"/>
              <a:t>Gordon, M. J., &amp; Hamayan, E. (n.d.). </a:t>
            </a:r>
            <a:r>
              <a:rPr lang="en-CA" sz="4200" i="1" dirty="0" smtClean="0"/>
              <a:t>Phonics Instruction for ESL Students Who Have Literacy Skills In Their Native Language.</a:t>
            </a:r>
            <a:r>
              <a:rPr lang="en-CA" sz="4200" dirty="0" smtClean="0"/>
              <a:t> Retrieved July 18, 2009, from </a:t>
            </a:r>
            <a:r>
              <a:rPr lang="en-CA" sz="4200" u="sng" dirty="0" smtClean="0">
                <a:hlinkClick r:id="rId6"/>
              </a:rPr>
              <a:t>http://www.thecenterlibrary.org/cwis/cwisdocs/pdfs/phonics.pdf</a:t>
            </a:r>
            <a:r>
              <a:rPr lang="en-CA" sz="4200" dirty="0" smtClean="0"/>
              <a:t> </a:t>
            </a:r>
          </a:p>
          <a:p>
            <a:pPr>
              <a:buNone/>
            </a:pPr>
            <a:r>
              <a:rPr lang="en-CA" sz="4200" i="1" dirty="0" smtClean="0"/>
              <a:t> </a:t>
            </a:r>
            <a:endParaRPr lang="en-CA" sz="4200" dirty="0" smtClean="0"/>
          </a:p>
          <a:p>
            <a:r>
              <a:rPr lang="en-CA" sz="4200" dirty="0" smtClean="0"/>
              <a:t>Haynes,J. Pre-production and the Silent Period. Retrieved July 20, 2009 from </a:t>
            </a:r>
            <a:r>
              <a:rPr lang="en-CA" sz="4200" u="sng" dirty="0" smtClean="0">
                <a:hlinkClick r:id="rId7"/>
              </a:rPr>
              <a:t>http://www.everythingesl.net/inservices/pre_producti_silent_period_93415.php</a:t>
            </a:r>
            <a:endParaRPr lang="en-CA" sz="4200" dirty="0" smtClean="0"/>
          </a:p>
          <a:p>
            <a:endParaRPr lang="en-CA" sz="4200" dirty="0" smtClean="0"/>
          </a:p>
          <a:p>
            <a:endParaRPr lang="en-CA"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References</a:t>
            </a:r>
            <a:endParaRPr lang="en-CA" dirty="0"/>
          </a:p>
        </p:txBody>
      </p:sp>
      <p:sp>
        <p:nvSpPr>
          <p:cNvPr id="3" name="Content Placeholder 2"/>
          <p:cNvSpPr>
            <a:spLocks noGrp="1"/>
          </p:cNvSpPr>
          <p:nvPr>
            <p:ph idx="1"/>
          </p:nvPr>
        </p:nvSpPr>
        <p:spPr/>
        <p:txBody>
          <a:bodyPr>
            <a:normAutofit/>
          </a:bodyPr>
          <a:lstStyle/>
          <a:p>
            <a:r>
              <a:rPr lang="en-CA" sz="1400" dirty="0" smtClean="0"/>
              <a:t>Phonics. (2009, July 18.) Retrieved July 18, 2009, from Wikipedia, The Free Encyclopedia: </a:t>
            </a:r>
            <a:r>
              <a:rPr lang="en-CA" sz="1400" u="sng" dirty="0" smtClean="0">
                <a:hlinkClick r:id="rId2"/>
              </a:rPr>
              <a:t>http://en.wikipedia.org/wiki/Phonics</a:t>
            </a:r>
            <a:endParaRPr lang="en-CA" sz="1400" dirty="0" smtClean="0"/>
          </a:p>
          <a:p>
            <a:pPr>
              <a:buNone/>
            </a:pPr>
            <a:r>
              <a:rPr lang="en-CA" sz="1400" dirty="0" smtClean="0"/>
              <a:t> </a:t>
            </a:r>
          </a:p>
          <a:p>
            <a:r>
              <a:rPr lang="en-CA" sz="1400" dirty="0" smtClean="0"/>
              <a:t>Sasson, D. (2007, March 27). </a:t>
            </a:r>
            <a:r>
              <a:rPr lang="en-CA" sz="1400" i="1" dirty="0" smtClean="0"/>
              <a:t>How to Teach Reading Strategies.</a:t>
            </a:r>
            <a:r>
              <a:rPr lang="en-CA" sz="1400" dirty="0" smtClean="0"/>
              <a:t> Retrieved July 19, 2009, from </a:t>
            </a:r>
            <a:r>
              <a:rPr lang="en-CA" sz="1400" u="sng" dirty="0" smtClean="0">
                <a:hlinkClick r:id="rId3"/>
              </a:rPr>
              <a:t>http://esl-materials.suite101.com/article.cfm/how_to_teach_reading_strategies</a:t>
            </a:r>
            <a:r>
              <a:rPr lang="en-CA" sz="1400" dirty="0" smtClean="0"/>
              <a:t> </a:t>
            </a:r>
          </a:p>
          <a:p>
            <a:pPr>
              <a:buNone/>
            </a:pPr>
            <a:r>
              <a:rPr lang="en-CA" sz="1400" dirty="0" smtClean="0"/>
              <a:t> </a:t>
            </a:r>
          </a:p>
          <a:p>
            <a:r>
              <a:rPr lang="en-CA" sz="1400" dirty="0" smtClean="0"/>
              <a:t>Vaugh, S. &amp; Thompson, L. S. (n.d.). </a:t>
            </a:r>
            <a:r>
              <a:rPr lang="en-CA" sz="1400" i="1" dirty="0" smtClean="0"/>
              <a:t>Research-Based Methods of Reading Instruction Grades K-3.</a:t>
            </a:r>
            <a:r>
              <a:rPr lang="en-CA" sz="1400" dirty="0" smtClean="0"/>
              <a:t> Retrieved July 19,2009, from </a:t>
            </a:r>
            <a:r>
              <a:rPr lang="en-CA" sz="1400" u="sng" dirty="0" smtClean="0">
                <a:hlinkClick r:id="rId4"/>
              </a:rPr>
              <a:t>http://books.google.ca/books?id=9L8J0kiVUMUC&amp;pg=PA10&amp;lpg=PA10&amp;dq=teaching+eginning+ESL+students+phonemic+awareness&amp;source=bl&amp;ots=o0oGsTYohY&amp;sig=DjFmELdBkGZ2RLcRbvjeIy7Pw&amp;hl=en&amp;ei=7bhjSsZgxYa2B_C55PYP&amp;sa=X&amp;oi=book_result&amp;ct=result&amp;resnum=10</a:t>
            </a:r>
            <a:r>
              <a:rPr lang="en-CA" sz="1400" dirty="0" smtClean="0"/>
              <a:t> </a:t>
            </a:r>
          </a:p>
          <a:p>
            <a:pPr>
              <a:buNone/>
            </a:pPr>
            <a:r>
              <a:rPr lang="en-CA" sz="1400" dirty="0" smtClean="0"/>
              <a:t> </a:t>
            </a:r>
          </a:p>
          <a:p>
            <a:r>
              <a:rPr lang="en-CA" sz="1400" dirty="0" smtClean="0"/>
              <a:t>Wong, M.(2008). The International Journal of Learning: Can Consciousness-Raising and Imitation Improve Pronunciation?.15(6), 43-46. Retrieved from </a:t>
            </a:r>
            <a:r>
              <a:rPr lang="en-CA" sz="1400" u="sng" dirty="0" smtClean="0">
                <a:hlinkClick r:id="rId5"/>
              </a:rPr>
              <a:t>http://www.Learning-Journal.com</a:t>
            </a:r>
            <a:r>
              <a:rPr lang="en-CA" sz="1400" u="sng" dirty="0" smtClean="0"/>
              <a:t> </a:t>
            </a:r>
            <a:endParaRPr lang="en-CA" sz="1400" dirty="0" smtClean="0"/>
          </a:p>
          <a:p>
            <a:pPr>
              <a:buNone/>
            </a:pPr>
            <a:r>
              <a:rPr lang="en-CA" sz="1400" dirty="0" smtClean="0"/>
              <a:t> </a:t>
            </a:r>
          </a:p>
          <a:p>
            <a:r>
              <a:rPr lang="en-CA" sz="1400" dirty="0" smtClean="0"/>
              <a:t>Wren, S. (2009, Feb. 2)</a:t>
            </a:r>
            <a:r>
              <a:rPr lang="en-CA" sz="1400" i="1" dirty="0" smtClean="0"/>
              <a:t> Balanced Reading. </a:t>
            </a:r>
            <a:r>
              <a:rPr lang="en-CA" sz="1400" dirty="0" smtClean="0"/>
              <a:t>Retrieved July 18, 2009, from </a:t>
            </a:r>
            <a:r>
              <a:rPr lang="en-CA" sz="1400" u="sng" dirty="0" smtClean="0">
                <a:hlinkClick r:id="rId6"/>
              </a:rPr>
              <a:t>http://www.balancedreading.com/decoding.html</a:t>
            </a:r>
            <a:endParaRPr lang="en-CA" sz="1400" dirty="0" smtClean="0"/>
          </a:p>
          <a:p>
            <a:endParaRPr lang="en-C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Speech</a:t>
            </a:r>
            <a:r>
              <a:rPr lang="en-CA" dirty="0"/>
              <a:t/>
            </a:r>
            <a:br>
              <a:rPr lang="en-CA" dirty="0"/>
            </a:br>
            <a:endParaRPr lang="en-CA" dirty="0"/>
          </a:p>
        </p:txBody>
      </p:sp>
      <p:sp>
        <p:nvSpPr>
          <p:cNvPr id="3" name="Content Placeholder 2"/>
          <p:cNvSpPr>
            <a:spLocks noGrp="1"/>
          </p:cNvSpPr>
          <p:nvPr>
            <p:ph idx="1"/>
          </p:nvPr>
        </p:nvSpPr>
        <p:spPr/>
        <p:txBody>
          <a:bodyPr/>
          <a:lstStyle/>
          <a:p>
            <a:pPr lvl="0"/>
            <a:r>
              <a:rPr lang="en-CA" dirty="0" smtClean="0"/>
              <a:t>Fluently </a:t>
            </a:r>
            <a:r>
              <a:rPr lang="en-CA" dirty="0"/>
              <a:t>when using greetings and other basic phrases in routine interpersonal situations, but speak haltingly when constructing English sentences to express more complex ideas</a:t>
            </a:r>
          </a:p>
          <a:p>
            <a:pPr lvl="0"/>
            <a:r>
              <a:rPr lang="en-CA" dirty="0" smtClean="0"/>
              <a:t>May </a:t>
            </a:r>
            <a:r>
              <a:rPr lang="en-CA" dirty="0"/>
              <a:t>be ungrammatical</a:t>
            </a:r>
          </a:p>
          <a:p>
            <a:pPr lvl="0"/>
            <a:r>
              <a:rPr lang="en-CA" dirty="0" smtClean="0"/>
              <a:t>May </a:t>
            </a:r>
            <a:r>
              <a:rPr lang="en-CA" dirty="0"/>
              <a:t>be "accented," reflecting lack of experience with English sounds, rhythms, and stress patterns</a:t>
            </a:r>
            <a:r>
              <a:rPr lang="en-CA" dirty="0" smtClean="0"/>
              <a:t>.</a:t>
            </a:r>
          </a:p>
          <a:p>
            <a:pPr lvl="0">
              <a:buNone/>
            </a:pPr>
            <a:r>
              <a:rPr lang="en-CA" dirty="0" smtClean="0"/>
              <a:t>(Considerations for ELLs.)</a:t>
            </a:r>
            <a:endParaRPr lang="en-CA" dirty="0"/>
          </a:p>
          <a:p>
            <a:endParaRPr lang="en-C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Effective teachers...</a:t>
            </a:r>
            <a:br>
              <a:rPr lang="en-CA" dirty="0"/>
            </a:br>
            <a:endParaRPr lang="en-CA" dirty="0"/>
          </a:p>
        </p:txBody>
      </p:sp>
      <p:sp>
        <p:nvSpPr>
          <p:cNvPr id="3" name="Content Placeholder 2"/>
          <p:cNvSpPr>
            <a:spLocks noGrp="1"/>
          </p:cNvSpPr>
          <p:nvPr>
            <p:ph idx="1"/>
          </p:nvPr>
        </p:nvSpPr>
        <p:spPr/>
        <p:txBody>
          <a:bodyPr/>
          <a:lstStyle/>
          <a:p>
            <a:pPr lvl="0"/>
            <a:r>
              <a:rPr lang="en-CA" dirty="0" smtClean="0"/>
              <a:t>are </a:t>
            </a:r>
            <a:r>
              <a:rPr lang="en-CA" dirty="0"/>
              <a:t>aware that ELLs who are quiet in class may be hard at work listening and comprehending</a:t>
            </a:r>
          </a:p>
          <a:p>
            <a:pPr lvl="0"/>
            <a:r>
              <a:rPr lang="en-CA" dirty="0" smtClean="0"/>
              <a:t>know </a:t>
            </a:r>
            <a:r>
              <a:rPr lang="en-CA" dirty="0"/>
              <a:t>that ELLs may take longer to answer a question or volunteer a comment, because they need more time to process meaning and formulate an appropriate </a:t>
            </a:r>
            <a:r>
              <a:rPr lang="en-CA" dirty="0" smtClean="0"/>
              <a:t>response</a:t>
            </a:r>
          </a:p>
          <a:p>
            <a:pPr lvl="0"/>
            <a:endParaRPr lang="en-CA" dirty="0" smtClean="0"/>
          </a:p>
          <a:p>
            <a:pPr lvl="0">
              <a:buNone/>
            </a:pPr>
            <a:r>
              <a:rPr lang="en-CA" dirty="0" smtClean="0"/>
              <a:t>(Considerations for ELLs.)</a:t>
            </a:r>
            <a:endParaRPr lang="en-CA" dirty="0"/>
          </a:p>
          <a:p>
            <a:endParaRPr lang="en-C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Things to Consider...</a:t>
            </a:r>
            <a:br>
              <a:rPr lang="en-CA" dirty="0"/>
            </a:br>
            <a:endParaRPr lang="en-CA" dirty="0"/>
          </a:p>
        </p:txBody>
      </p:sp>
      <p:sp>
        <p:nvSpPr>
          <p:cNvPr id="3" name="Content Placeholder 2"/>
          <p:cNvSpPr>
            <a:spLocks noGrp="1"/>
          </p:cNvSpPr>
          <p:nvPr>
            <p:ph idx="1"/>
          </p:nvPr>
        </p:nvSpPr>
        <p:spPr/>
        <p:txBody>
          <a:bodyPr/>
          <a:lstStyle/>
          <a:p>
            <a:pPr lvl="0"/>
            <a:r>
              <a:rPr lang="en-CA" dirty="0"/>
              <a:t>With time and lots of opportunities to listen, observe, participate, and interact, ELLs progress in understanding and are able to produce language that is increasingly complete, complex, and grammatical</a:t>
            </a:r>
          </a:p>
          <a:p>
            <a:pPr lvl="0"/>
            <a:r>
              <a:rPr lang="en-CA" dirty="0"/>
              <a:t>With different students, there may be a need to focus on particular aspects of oral language such as pronunciation</a:t>
            </a:r>
          </a:p>
          <a:p>
            <a:pPr>
              <a:buNone/>
            </a:pPr>
            <a:endParaRPr lang="en-CA" dirty="0" smtClean="0"/>
          </a:p>
          <a:p>
            <a:pPr>
              <a:buNone/>
            </a:pPr>
            <a:r>
              <a:rPr lang="en-CA" dirty="0" smtClean="0"/>
              <a:t>(ESL Strategies.)</a:t>
            </a:r>
            <a:endParaRPr lang="en-C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Things to Consider...</a:t>
            </a:r>
            <a:br>
              <a:rPr lang="en-CA" dirty="0"/>
            </a:br>
            <a:endParaRPr lang="en-CA" dirty="0"/>
          </a:p>
        </p:txBody>
      </p:sp>
      <p:sp>
        <p:nvSpPr>
          <p:cNvPr id="3" name="Content Placeholder 2"/>
          <p:cNvSpPr>
            <a:spLocks noGrp="1"/>
          </p:cNvSpPr>
          <p:nvPr>
            <p:ph idx="1"/>
          </p:nvPr>
        </p:nvSpPr>
        <p:spPr/>
        <p:txBody>
          <a:bodyPr>
            <a:normAutofit/>
          </a:bodyPr>
          <a:lstStyle/>
          <a:p>
            <a:pPr lvl="0"/>
            <a:r>
              <a:rPr lang="en-CA" dirty="0"/>
              <a:t>ESL learners may experience difficulty in hearing and producing some English sounds because they do not appear in the learner’s language</a:t>
            </a:r>
          </a:p>
          <a:p>
            <a:pPr lvl="0"/>
            <a:r>
              <a:rPr lang="en-AU" dirty="0"/>
              <a:t>Similarly, stress, rhythm and intonation will also differ from the first language</a:t>
            </a:r>
            <a:endParaRPr lang="en-CA" dirty="0"/>
          </a:p>
          <a:p>
            <a:pPr lvl="0"/>
            <a:r>
              <a:rPr lang="en-CA" dirty="0"/>
              <a:t>Provide many opportunities to hear and practise language through rhymes, songs, chants, games, drama etc</a:t>
            </a:r>
            <a:r>
              <a:rPr lang="en-CA" dirty="0" smtClean="0"/>
              <a:t>.</a:t>
            </a:r>
          </a:p>
          <a:p>
            <a:pPr lvl="0">
              <a:buNone/>
            </a:pPr>
            <a:r>
              <a:rPr lang="en-CA" dirty="0" smtClean="0"/>
              <a:t>(ESL Strategies.)</a:t>
            </a:r>
            <a:endParaRPr lang="en-CA" dirty="0"/>
          </a:p>
          <a:p>
            <a:endParaRPr lang="en-C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
            </a:r>
            <a:br>
              <a:rPr lang="en-CA" dirty="0" smtClean="0"/>
            </a:br>
            <a:r>
              <a:rPr lang="en-CA" dirty="0"/>
              <a:t/>
            </a:r>
            <a:br>
              <a:rPr lang="en-CA" dirty="0"/>
            </a:br>
            <a:r>
              <a:rPr lang="en-CA" dirty="0" smtClean="0"/>
              <a:t/>
            </a:r>
            <a:br>
              <a:rPr lang="en-CA" dirty="0" smtClean="0"/>
            </a:br>
            <a:r>
              <a:rPr lang="en-CA" dirty="0"/>
              <a:t/>
            </a:r>
            <a:br>
              <a:rPr lang="en-CA" dirty="0"/>
            </a:br>
            <a:r>
              <a:rPr lang="en-CA" dirty="0" smtClean="0"/>
              <a:t/>
            </a:r>
            <a:br>
              <a:rPr lang="en-CA" dirty="0" smtClean="0"/>
            </a:br>
            <a:r>
              <a:rPr lang="en-CA" dirty="0"/>
              <a:t/>
            </a:r>
            <a:br>
              <a:rPr lang="en-CA" dirty="0"/>
            </a:br>
            <a:r>
              <a:rPr lang="en-CA" dirty="0" smtClean="0"/>
              <a:t/>
            </a:r>
            <a:br>
              <a:rPr lang="en-CA" dirty="0" smtClean="0"/>
            </a:br>
            <a:r>
              <a:rPr lang="en-CA" dirty="0" smtClean="0"/>
              <a:t>Strategies</a:t>
            </a:r>
            <a:endParaRPr lang="en-CA"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1240</TotalTime>
  <Words>1965</Words>
  <Application>Microsoft Office PowerPoint</Application>
  <PresentationFormat>On-screen Show (4:3)</PresentationFormat>
  <Paragraphs>235</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Apex</vt:lpstr>
      <vt:lpstr>Literacy Instruction</vt:lpstr>
      <vt:lpstr>Outline</vt:lpstr>
      <vt:lpstr>  Oral Communication Skills </vt:lpstr>
      <vt:lpstr>Silent Period </vt:lpstr>
      <vt:lpstr>Speech </vt:lpstr>
      <vt:lpstr>Effective teachers... </vt:lpstr>
      <vt:lpstr>Things to Consider... </vt:lpstr>
      <vt:lpstr>Things to Consider... </vt:lpstr>
      <vt:lpstr>       Strategies</vt:lpstr>
      <vt:lpstr>Total Physical Response (TPR)</vt:lpstr>
      <vt:lpstr>Total Physical Response (TPR)</vt:lpstr>
      <vt:lpstr>How to Use TPR: Classroom Strategies (seven step process) </vt:lpstr>
      <vt:lpstr>How to Use TPR: Classroom Strategies (seven step process)</vt:lpstr>
      <vt:lpstr>How to Use TPR: Classroom Strategies (seven step process)</vt:lpstr>
      <vt:lpstr>Other Strategies... </vt:lpstr>
      <vt:lpstr>Other Strategies...</vt:lpstr>
      <vt:lpstr>Other Strategies...</vt:lpstr>
      <vt:lpstr>Other Strategies...</vt:lpstr>
      <vt:lpstr>Other Strategies...</vt:lpstr>
      <vt:lpstr>Other Strategies...</vt:lpstr>
      <vt:lpstr>What are Decoding Skills? </vt:lpstr>
      <vt:lpstr>How Are Decoding Skills Taught? </vt:lpstr>
      <vt:lpstr>How Do Semantics Affect Decoding Skills? </vt:lpstr>
      <vt:lpstr>  How Does Syntax Relate To Decoding Skills? </vt:lpstr>
      <vt:lpstr> How Does Understanding Conceptual Relationships Help With Reading Decoding Skills? </vt:lpstr>
      <vt:lpstr>How Do Phonological Properties Relate To Decoding Skills? </vt:lpstr>
      <vt:lpstr>Why teach phonemic awareness? </vt:lpstr>
      <vt:lpstr>  What are the Phonemic Awareness Skills that Students Should Know? </vt:lpstr>
      <vt:lpstr>Overview of phonological awareness skills  </vt:lpstr>
      <vt:lpstr>Overview of phonological awareness skills  </vt:lpstr>
      <vt:lpstr>How do I teach phonemic awareness? </vt:lpstr>
      <vt:lpstr>How do I teach phonemic awareness? </vt:lpstr>
      <vt:lpstr>  Morphological Properties and Decoding Skills </vt:lpstr>
      <vt:lpstr>Phonics </vt:lpstr>
      <vt:lpstr>Contexts that is appropriate for teaching phonics: </vt:lpstr>
      <vt:lpstr>Strategies that is appropriate for teaching phonics: </vt:lpstr>
      <vt:lpstr>Strategies that are appropriate for teaching phonics:</vt:lpstr>
      <vt:lpstr>Strategies to develop literacy skills </vt:lpstr>
      <vt:lpstr>        Questions?</vt:lpstr>
      <vt:lpstr>References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Literacy Instruction</dc:title>
  <dc:creator>Amanda</dc:creator>
  <cp:lastModifiedBy>Amanda</cp:lastModifiedBy>
  <cp:revision>38</cp:revision>
  <dcterms:created xsi:type="dcterms:W3CDTF">2009-07-20T22:35:41Z</dcterms:created>
  <dcterms:modified xsi:type="dcterms:W3CDTF">2009-07-21T22:37:48Z</dcterms:modified>
</cp:coreProperties>
</file>